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22" autoAdjust="0"/>
  </p:normalViewPr>
  <p:slideViewPr>
    <p:cSldViewPr snapToGrid="0">
      <p:cViewPr>
        <p:scale>
          <a:sx n="118" d="100"/>
          <a:sy n="11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D8CCF807-57C1-48AB-A0DD-985980EAABA7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CF7C1B4B-0F9A-4DFB-BD2F-B464E68CCF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3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2058627-A3C3-406E-BF88-B4EE5BDA0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0F8410D-E971-4079-9AD7-80FCD5BEE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51D6CC-0E1A-484E-AC2F-BC64EB0BA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B553481-C182-46BC-9F55-9AD90FA58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A84FDD3-F44C-4892-B590-D879B49A91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712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3209FA3-A369-40F1-BD91-061D15A47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9B93E22-77B8-4495-949B-C3283D28A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9E06D7D-641B-4872-9C5D-7E66E5B54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40AD444-A1B3-48D6-9719-81F022F50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B583CD9-38AC-403E-A9EB-9940002A5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09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EDF64026-1C23-489A-9A2E-EC0745ECF9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EB664E2-980B-4FBD-AE51-BE453920D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419A256-D82D-4FF7-9D83-50F1D4FFB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8DD4794-A968-41FD-869C-18AC6A8FB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FFB620A-6D74-4F4B-9FF6-1674E8B8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13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498D50-C147-420B-8C2C-0BCF1CB81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D5183A5-3F20-4773-B162-E5D1C7987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D7C0143-51B8-488A-935C-92CE4E213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31D072C-3DD5-436C-93E7-5996CA23E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4F05808-DF48-4106-829B-84F85788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473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B25336-0821-4BD9-A31F-2079D1E03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60C98A1-2D6D-4556-9354-F0A46D022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53E69C0-623C-4D3C-A336-3C2418B65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A52A6F3-CD4D-48FD-A9FD-9F0F2A983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F8A7BE1-712C-4FDA-8372-1813F55A6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752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0A9C0A-F029-479F-97E3-F3DBF27A8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095118-AD0A-49EC-A559-88CE0EB9E9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5F36E47-796F-4AF0-AC58-F07B7F1F1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E2CE486-6647-4E31-9F5B-DE8B39BA0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BF91D73-2A3A-4936-B3D5-8611613D4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85C3A3A-8256-4749-A264-C5957581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30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151629E-82EE-45C4-90F2-86877A801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32E9039-687D-4DDA-B2C3-3FD1E45359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FCADEE3-B08A-4737-88F9-3D80B2462E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1112ACE2-C970-4348-BFE0-83BE618598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908A585-1A18-4750-AB95-E0C96B8777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62E5DF77-46F8-4E5D-BFB7-C81C48B31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50AFC5B5-5B8C-4E18-B896-9670A9265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2443083-99A6-4123-A975-AA9E0397A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75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8B96DE0-9F1E-4ACD-9E68-C81EAE9EA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E395C8CE-D195-4773-8344-9487261FE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A2867415-070A-4CF4-BB20-3C9DC9710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1841A0D-6A82-4130-A0AC-2F2BF7A3C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83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BF4E118F-EE5D-4DC6-B367-464DAF27D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6CA88E6-84B7-4B8B-802D-2D02F11CE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6BC3F714-5D90-4B4D-A8E1-38C12ECFC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74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FE48979-EFBB-41E9-83C4-506296A9D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E731008-F42D-4424-91F9-E3677D694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39D3544-9D4F-4CA5-820E-BB7FF5F79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0260F60-3816-48B7-8583-65E6C82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1A4D41F-AC54-415C-BE37-575263B87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17AF7F1-FAB8-4637-B564-AD4D3195F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58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6CC196D-D2A0-459C-8D46-78542C56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E56CE00-E25A-4BD1-9BCD-F2DCE65731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CD892C0-DA64-47CB-845F-7CF080DAE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0F456C8-ED25-4054-B754-903B88FF0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078781A-D940-44EA-92C7-0A6350CCC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4466019-345B-4CC1-A2F7-9E16ED00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93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507B107-0EB8-4AC7-9DA1-9B1EC499F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31403E2-E280-4E19-8819-5B4DEE9BC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C1840E2-10F6-4D7E-AE7B-F3B0F9F29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7AF39-081E-444C-8499-C28C853969C6}" type="datetimeFigureOut">
              <a:rPr lang="ru-RU" smtClean="0"/>
              <a:t>07.02.2025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A994C7A-F234-42D0-A586-DA34B77DA2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0894055-FE80-46A7-A8DC-75DF63CFA8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B74C4-CFA2-4BFB-AFC2-5C5697A64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602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s://www.dcz.gov.ua/profnavch" TargetMode="External"/><Relationship Id="rId4" Type="http://schemas.openxmlformats.org/officeDocument/2006/relationships/image" Target="../media/image6.gif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hyperlink" Target="https://lebol.in.ua/" TargetMode="External"/><Relationship Id="rId4" Type="http://schemas.openxmlformats.org/officeDocument/2006/relationships/hyperlink" Target="https://lebedynrada.gov.ua/%D0%BF%D1%80%D0%B8%D0%B9%D0%BC%D0%B0%D0%BB%D1%8C%D0%BD%D1%8F/administrativni-poslugi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emf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 презентації &quot;Україна&quot; (варіант 12)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99251" y="1138547"/>
            <a:ext cx="7824998" cy="2387600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latin typeface="Times New Roman" pitchFamily="18" charset="0"/>
                <a:cs typeface="Times New Roman" pitchFamily="18" charset="0"/>
              </a:rPr>
              <a:t>ДОРОЖНЯ КАРТА </a:t>
            </a:r>
            <a:br>
              <a:rPr lang="uk-UA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400" b="1" dirty="0" smtClean="0">
                <a:latin typeface="Times New Roman"/>
                <a:ea typeface="Calibri"/>
              </a:rPr>
              <a:t>для </a:t>
            </a:r>
            <a:r>
              <a:rPr lang="uk-UA" sz="4400" b="1" dirty="0">
                <a:latin typeface="Times New Roman"/>
                <a:ea typeface="Calibri"/>
              </a:rPr>
              <a:t>ветеранів війни та членів їх сімей Лебединської міської територіальної громади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83065" y="3602038"/>
            <a:ext cx="7833091" cy="1655762"/>
          </a:xfrm>
        </p:spPr>
        <p:txBody>
          <a:bodyPr>
            <a:normAutofit lnSpcReduction="10000"/>
          </a:bodyPr>
          <a:lstStyle/>
          <a:p>
            <a:pPr marL="3175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latin typeface="Times New Roman"/>
                <a:ea typeface="Calibri"/>
                <a:cs typeface="Times New Roman"/>
              </a:rPr>
              <a:t>(учасники бойових дій, особи з інвалідністю внаслідок </a:t>
            </a:r>
            <a:r>
              <a:rPr lang="uk-UA" b="1" dirty="0" smtClean="0">
                <a:latin typeface="Times New Roman"/>
                <a:ea typeface="Calibri"/>
                <a:cs typeface="Times New Roman"/>
              </a:rPr>
              <a:t>війни, </a:t>
            </a:r>
            <a:r>
              <a:rPr lang="uk-UA" b="1" dirty="0" smtClean="0">
                <a:latin typeface="Times New Roman"/>
                <a:ea typeface="Calibri"/>
              </a:rPr>
              <a:t>члени </a:t>
            </a:r>
            <a:r>
              <a:rPr lang="uk-UA" b="1" dirty="0">
                <a:latin typeface="Times New Roman"/>
                <a:ea typeface="Calibri"/>
              </a:rPr>
              <a:t>сім’ї загиблих(померлих) Захисників та Захисниць України, родини зниклих безвісти та полонених, військовослужбовців)</a:t>
            </a:r>
            <a:endParaRPr lang="ru-RU" dirty="0"/>
          </a:p>
        </p:txBody>
      </p:sp>
      <p:pic>
        <p:nvPicPr>
          <p:cNvPr id="1028" name="Picture 4" descr="Герб Лебедина — Вікіпедія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9958" y="44450"/>
            <a:ext cx="1341463" cy="1711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65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 презентації &quot;Україна&quot; (варіант 12)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0534" y="681670"/>
            <a:ext cx="2816028" cy="4634798"/>
          </a:xfrm>
        </p:spPr>
        <p:txBody>
          <a:bodyPr>
            <a:noAutofit/>
          </a:bodyPr>
          <a:lstStyle/>
          <a:p>
            <a:r>
              <a:rPr lang="uk-UA" sz="3600" b="1" dirty="0">
                <a:latin typeface="Times New Roman" pitchFamily="18" charset="0"/>
                <a:cs typeface="Times New Roman" pitchFamily="18" charset="0"/>
              </a:rPr>
              <a:t>Соціальний захист населення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172" y="226577"/>
            <a:ext cx="6093304" cy="6392708"/>
          </a:xfrm>
        </p:spPr>
        <p:txBody>
          <a:bodyPr>
            <a:normAutofit/>
          </a:bodyPr>
          <a:lstStyle/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Встановлення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статусу, видача посвідчень/довідок, продовження строку дії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посвідчень  (вклеювання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бланка - вкладки) </a:t>
            </a:r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членам сім’ї загиблого (померлого) ветерана війни та членами сім’ї загиблого (померлого) Захисника чи Захисниці України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Встановлення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статусу </a:t>
            </a:r>
            <a:r>
              <a:rPr lang="uk-UA" sz="1200" b="1" dirty="0">
                <a:latin typeface="Times New Roman" pitchFamily="18" charset="0"/>
                <a:cs typeface="Times New Roman" pitchFamily="18" charset="0"/>
              </a:rPr>
              <a:t>особи з інвалідністю внаслідок  війни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, видача посвідчень/довідки, продовження строку дії посвідчення (вклеювання бланка - вкладка)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Санаторно-курортне лікування учасників бойових дій, осіб з інвалідністю внаслідок війни, звільнених з військової служби за станом здоров’я, членів сімей загиблих (померлих) Захисників і Захисниць України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Забезпечення технічними засобами реабілітації, протезно-ортопедичними виробами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Оформлення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пільг на житлово-комунальні послуги, тверде паливо та скраплений газ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Оздоровлення дітей військовослужбовців, членів сімей загиблих      (померлих)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Захисників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і Захисниць України, учасників бойових дій, осіб з інвалідністю внаслідок війни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Прийом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документів на виплату матеріальної допомоги внаслідок травми, поранення, контузії, каліцтва військовослужбовцям, матеріальної допомоги сім’ям загиблих (померлих) Захисників і Захисниць України, матеріальної допомоги родинам зниклих безвісти або полонених за рахунок коштів бюджету громади та обласного бюджету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Прийом 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документів на виплату матеріальної допомоги неповнолітнім дітям загиблих (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померлих</a:t>
            </a: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) Захисників і Захисниць 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України</a:t>
            </a:r>
          </a:p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>
                <a:latin typeface="Times New Roman"/>
                <a:ea typeface="Calibri"/>
              </a:rPr>
              <a:t>Прийом документів на виплату матеріальної допомоги членам сімей загиблих (померлих) Захисників і Захисниць України на виготовлення, встановлення намогильної споруди на могилах загиблих (померлих) Захисників і Захисниць </a:t>
            </a:r>
            <a:r>
              <a:rPr lang="uk-UA" sz="1200" dirty="0" smtClean="0">
                <a:latin typeface="Times New Roman"/>
                <a:ea typeface="Calibri"/>
              </a:rPr>
              <a:t>України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200" b="1" u="sng" dirty="0">
                <a:latin typeface="Times New Roman"/>
                <a:ea typeface="Calibri"/>
                <a:cs typeface="Times New Roman"/>
              </a:rPr>
              <a:t>КУДИ ЗВЕРТАТИСЯ</a:t>
            </a:r>
            <a:r>
              <a:rPr lang="uk-UA" sz="12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200" dirty="0">
                <a:latin typeface="Times New Roman"/>
                <a:ea typeface="Calibri"/>
                <a:cs typeface="Times New Roman"/>
              </a:rPr>
              <a:t>Відділ з питань ветеранської політики управління праці та соціального захисту населення виконкому Лебединської міської ради</a:t>
            </a:r>
            <a:endParaRPr lang="ru-RU" sz="1000" dirty="0"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(05445) 2 14 92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Ел.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info26dszn.sm.gov.ua</a:t>
            </a:r>
            <a:endParaRPr lang="uk-UA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Сумська,12, перший поверх,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№ 10,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оздоровлення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дітей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поверх 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№ 48.</a:t>
            </a: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564" y="827522"/>
            <a:ext cx="1923811" cy="1923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56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 презентації &quot;Україна&quot; (варіант 12)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0534" y="2362874"/>
            <a:ext cx="2816028" cy="3754705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en-US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en-US" sz="3600" b="1" dirty="0" smtClean="0">
                <a:latin typeface="Times New Roman"/>
                <a:ea typeface="Calibri"/>
                <a:cs typeface="Times New Roman"/>
              </a:rPr>
            </a:br>
            <a:r>
              <a:rPr lang="en-US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en-US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2800" b="1" dirty="0" smtClean="0">
                <a:latin typeface="Times New Roman"/>
                <a:ea typeface="Calibri"/>
                <a:cs typeface="Times New Roman"/>
              </a:rPr>
              <a:t>Соціальний </a:t>
            </a:r>
            <a:r>
              <a:rPr lang="uk-UA" sz="2800" b="1" dirty="0">
                <a:latin typeface="Times New Roman"/>
                <a:ea typeface="Calibri"/>
                <a:cs typeface="Times New Roman"/>
              </a:rPr>
              <a:t>супровід ветеранів війни та демобілізованих осіб</a:t>
            </a:r>
            <a:r>
              <a:rPr lang="ru-RU" sz="2000" dirty="0">
                <a:latin typeface="Calibri"/>
                <a:ea typeface="Calibri"/>
                <a:cs typeface="Times New Roman"/>
              </a:rPr>
              <a:t/>
            </a:r>
            <a:br>
              <a:rPr lang="ru-RU" sz="2000" dirty="0">
                <a:latin typeface="Calibri"/>
                <a:ea typeface="Calibri"/>
                <a:cs typeface="Times New Roman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172" y="663547"/>
            <a:ext cx="6093304" cy="5251731"/>
          </a:xfrm>
        </p:spPr>
        <p:txBody>
          <a:bodyPr>
            <a:normAutofit/>
          </a:bodyPr>
          <a:lstStyle/>
          <a:p>
            <a:pPr marL="171450" indent="-171450" algn="just">
              <a:buClr>
                <a:srgbClr val="FF0000"/>
              </a:buClr>
              <a:buFont typeface="Wingdings" pitchFamily="2" charset="2"/>
              <a:buChar char="q"/>
            </a:pPr>
            <a:endParaRPr lang="uk-UA" sz="120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latin typeface="Times New Roman"/>
                <a:ea typeface="Calibri"/>
              </a:rPr>
              <a:t>Організація </a:t>
            </a:r>
            <a:r>
              <a:rPr lang="uk-UA" sz="1600" dirty="0">
                <a:latin typeface="Times New Roman"/>
                <a:ea typeface="Calibri"/>
              </a:rPr>
              <a:t>супроводу ветеранів війни та їх </a:t>
            </a:r>
            <a:r>
              <a:rPr lang="uk-UA" sz="1600" dirty="0" smtClean="0">
                <a:latin typeface="Times New Roman"/>
                <a:ea typeface="Calibri"/>
              </a:rPr>
              <a:t>родин</a:t>
            </a:r>
            <a:endParaRPr lang="en-US" sz="160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latin typeface="Times New Roman"/>
                <a:ea typeface="Calibri"/>
              </a:rPr>
              <a:t> 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Психологічна підтримка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>
                <a:latin typeface="Times New Roman"/>
                <a:ea typeface="Calibri"/>
              </a:rPr>
              <a:t>Консультаційна </a:t>
            </a:r>
            <a:r>
              <a:rPr lang="uk-UA" sz="1600" dirty="0" smtClean="0">
                <a:latin typeface="Times New Roman"/>
                <a:ea typeface="Calibri"/>
              </a:rPr>
              <a:t>підтримка</a:t>
            </a:r>
            <a:endParaRPr lang="en-US" sz="160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>
                <a:latin typeface="Times New Roman"/>
                <a:ea typeface="Calibri"/>
              </a:rPr>
              <a:t>Підтримка в оформленні </a:t>
            </a:r>
            <a:r>
              <a:rPr lang="uk-UA" sz="1600" dirty="0" smtClean="0">
                <a:latin typeface="Times New Roman"/>
                <a:ea typeface="Calibri"/>
              </a:rPr>
              <a:t>документів</a:t>
            </a:r>
            <a:endParaRPr lang="en-US" sz="160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>
                <a:latin typeface="Times New Roman"/>
                <a:ea typeface="Calibri"/>
              </a:rPr>
              <a:t>Допомога в організації отримання медичних послуг та </a:t>
            </a:r>
            <a:r>
              <a:rPr lang="uk-UA" sz="1600" dirty="0" smtClean="0">
                <a:latin typeface="Times New Roman"/>
                <a:ea typeface="Calibri"/>
              </a:rPr>
              <a:t>реабілітації</a:t>
            </a:r>
            <a:endParaRPr lang="en-US" sz="160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>
                <a:latin typeface="Times New Roman"/>
                <a:ea typeface="Calibri"/>
              </a:rPr>
              <a:t>Сприяння зайнятості та професійній </a:t>
            </a:r>
            <a:r>
              <a:rPr lang="uk-UA" sz="1600" dirty="0" smtClean="0">
                <a:latin typeface="Times New Roman"/>
                <a:ea typeface="Calibri"/>
              </a:rPr>
              <a:t>адаптації</a:t>
            </a:r>
            <a:endParaRPr lang="en-US" sz="160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>
                <a:latin typeface="Times New Roman"/>
                <a:ea typeface="Calibri"/>
              </a:rPr>
              <a:t>Підтримка у житлових питаннях</a:t>
            </a:r>
          </a:p>
          <a:p>
            <a:pPr algn="just">
              <a:buClr>
                <a:srgbClr val="FF0000"/>
              </a:buClr>
            </a:pPr>
            <a:endParaRPr lang="uk-UA" sz="1200" b="1" u="sng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400" b="1" u="sng" dirty="0" smtClean="0">
                <a:latin typeface="Times New Roman"/>
                <a:ea typeface="Calibri"/>
                <a:cs typeface="Times New Roman"/>
              </a:rPr>
              <a:t>КУДИ </a:t>
            </a:r>
            <a:r>
              <a:rPr lang="uk-UA" sz="1400" b="1" u="sng" dirty="0">
                <a:latin typeface="Times New Roman"/>
                <a:ea typeface="Calibri"/>
                <a:cs typeface="Times New Roman"/>
              </a:rPr>
              <a:t>ЗВЕРТАТИСЯ</a:t>
            </a:r>
            <a:r>
              <a:rPr lang="uk-UA" sz="14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dirty="0">
                <a:latin typeface="Times New Roman"/>
                <a:ea typeface="Calibri"/>
                <a:cs typeface="Times New Roman"/>
              </a:rPr>
              <a:t>Фахівець із супроводу ветеранів війни та демобілізованих осіб </a:t>
            </a:r>
            <a:endParaRPr lang="ru-RU" sz="1400" dirty="0"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(05445) 2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17 55</a:t>
            </a:r>
            <a:endParaRPr lang="ru-RU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Ел.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ter26dszn.sm.gov.ua</a:t>
            </a:r>
            <a:endParaRPr lang="uk-UA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Сумська,12, перший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поверх,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№ </a:t>
            </a: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C:\Users\Користувач\Desktop\147398911_224525675976706_2187901651757417713_n_820x360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6287" y="364143"/>
            <a:ext cx="1869260" cy="17640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3351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 презентації &quot;Україна&quot; (варіант 12)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0534" y="681670"/>
            <a:ext cx="2816028" cy="4634798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latin typeface="Times New Roman" pitchFamily="18" charset="0"/>
                <a:cs typeface="Times New Roman" pitchFamily="18" charset="0"/>
              </a:rPr>
              <a:t>Надання соціальних послуг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172" y="105196"/>
            <a:ext cx="6093304" cy="6603101"/>
          </a:xfrm>
        </p:spPr>
        <p:txBody>
          <a:bodyPr>
            <a:normAutofit/>
          </a:bodyPr>
          <a:lstStyle/>
          <a:p>
            <a:pPr marL="171450" indent="-17145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Психологічна допомога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Догляд вдома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Представництво інтересів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Натуральна допомога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dirty="0" err="1" smtClean="0">
                <a:latin typeface="Times New Roman" pitchFamily="18" charset="0"/>
                <a:cs typeface="Times New Roman" pitchFamily="18" charset="0"/>
              </a:rPr>
              <a:t>Екстренне</a:t>
            </a: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(кризове) втручання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 pitchFamily="18" charset="0"/>
                <a:cs typeface="Times New Roman" pitchFamily="18" charset="0"/>
              </a:rPr>
              <a:t> Інформування, консультування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200" b="1" u="sng" dirty="0" smtClean="0">
                <a:latin typeface="Times New Roman"/>
                <a:ea typeface="Calibri"/>
                <a:cs typeface="Times New Roman"/>
              </a:rPr>
              <a:t>КУДИ </a:t>
            </a:r>
            <a:r>
              <a:rPr lang="uk-UA" sz="1200" b="1" u="sng" dirty="0">
                <a:latin typeface="Times New Roman"/>
                <a:ea typeface="Calibri"/>
                <a:cs typeface="Times New Roman"/>
              </a:rPr>
              <a:t>ЗВЕРТАТИСЯ</a:t>
            </a:r>
            <a:r>
              <a:rPr lang="uk-UA" sz="12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200" dirty="0" smtClean="0">
                <a:latin typeface="Times New Roman"/>
                <a:ea typeface="Calibri"/>
                <a:cs typeface="Times New Roman"/>
              </a:rPr>
              <a:t>Лебединський міський територіальний центр соціального обслуговування (надання соціальних послуг)</a:t>
            </a:r>
            <a:endParaRPr lang="ru-RU" sz="1000" dirty="0"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(05445) 2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17 55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Ел.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ter26dszn.sm.gov.ua</a:t>
            </a:r>
            <a:endParaRPr lang="uk-UA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Сумська,12,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четвертий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поверх,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№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50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uk-UA" sz="1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q"/>
            </a:pPr>
            <a:r>
              <a:rPr lang="uk-UA" sz="1200" dirty="0">
                <a:latin typeface="Times New Roman"/>
                <a:ea typeface="Calibri"/>
              </a:rPr>
              <a:t>Соціальний супровід сімей/осіб, які перебувають у складних життєвих </a:t>
            </a:r>
            <a:r>
              <a:rPr lang="uk-UA" sz="1200" dirty="0" smtClean="0">
                <a:latin typeface="Times New Roman"/>
                <a:ea typeface="Calibri"/>
              </a:rPr>
              <a:t>обставинах</a:t>
            </a: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q"/>
            </a:pPr>
            <a:r>
              <a:rPr lang="uk-UA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Інформування, </a:t>
            </a:r>
            <a:r>
              <a:rPr lang="uk-UA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консультування</a:t>
            </a: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Clr>
                <a:srgbClr val="002060"/>
              </a:buClr>
              <a:buFont typeface="Wingdings" pitchFamily="2" charset="2"/>
              <a:buChar char="q"/>
            </a:pPr>
            <a:r>
              <a:rPr lang="uk-UA" sz="1200" dirty="0" err="1">
                <a:latin typeface="Times New Roman"/>
                <a:ea typeface="Calibri"/>
              </a:rPr>
              <a:t>Екстренне</a:t>
            </a:r>
            <a:r>
              <a:rPr lang="uk-UA" sz="1200" dirty="0">
                <a:latin typeface="Times New Roman"/>
                <a:ea typeface="Calibri"/>
              </a:rPr>
              <a:t> (кризове) втручання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200" b="1" u="sng" dirty="0">
                <a:latin typeface="Times New Roman"/>
                <a:ea typeface="Calibri"/>
                <a:cs typeface="Times New Roman"/>
              </a:rPr>
              <a:t>КУДИ ЗВЕРТАТИСЯ</a:t>
            </a:r>
            <a:r>
              <a:rPr lang="uk-UA" sz="1200" b="1" dirty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200" dirty="0">
                <a:latin typeface="Times New Roman"/>
                <a:ea typeface="Calibri"/>
                <a:cs typeface="Times New Roman"/>
              </a:rPr>
              <a:t>Лебединський міський </a:t>
            </a:r>
            <a:r>
              <a:rPr lang="uk-UA" sz="1200" dirty="0" smtClean="0">
                <a:latin typeface="Times New Roman"/>
                <a:ea typeface="Calibri"/>
                <a:cs typeface="Times New Roman"/>
              </a:rPr>
              <a:t>центр соціальних служб</a:t>
            </a:r>
            <a:endParaRPr lang="ru-RU" sz="1000" dirty="0"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(05445) 2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09 09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Ел. </a:t>
            </a:r>
            <a:r>
              <a:rPr lang="ru-RU" sz="1200" dirty="0" err="1">
                <a:latin typeface="Times New Roman" pitchFamily="18" charset="0"/>
                <a:cs typeface="Times New Roman" pitchFamily="18" charset="0"/>
              </a:rPr>
              <a:t>пошта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lebcssdm@ukr.net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. Сумська,12,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третій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поверх,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№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40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lnSpc>
                <a:spcPct val="100000"/>
              </a:lnSpc>
              <a:spcAft>
                <a:spcPts val="800"/>
              </a:spcAft>
              <a:buClr>
                <a:srgbClr val="FF0000"/>
              </a:buClr>
              <a:buFont typeface="Wingdings" pitchFamily="2" charset="2"/>
              <a:buChar char="q"/>
            </a:pPr>
            <a:r>
              <a:rPr lang="uk-UA" sz="1200" dirty="0">
                <a:latin typeface="Times New Roman"/>
                <a:ea typeface="Calibri"/>
                <a:cs typeface="Times New Roman"/>
              </a:rPr>
              <a:t>Комплексна психосоціальна послуга з формування життєстійкості</a:t>
            </a:r>
            <a:r>
              <a:rPr lang="uk-UA" sz="1200" b="1" dirty="0">
                <a:latin typeface="Times New Roman"/>
                <a:ea typeface="Calibri"/>
                <a:cs typeface="Times New Roman"/>
              </a:rPr>
              <a:t> </a:t>
            </a:r>
            <a:r>
              <a:rPr lang="uk-UA" sz="1200" dirty="0">
                <a:latin typeface="Times New Roman"/>
                <a:ea typeface="Calibri"/>
                <a:cs typeface="Times New Roman"/>
              </a:rPr>
              <a:t>(соціальна адаптація, соціальна інтеграція та реінтеграція,  психологічна допомога</a:t>
            </a:r>
            <a:r>
              <a:rPr lang="uk-UA" sz="1200" dirty="0" smtClean="0">
                <a:latin typeface="Times New Roman"/>
                <a:ea typeface="Calibri"/>
                <a:cs typeface="Times New Roman"/>
              </a:rPr>
              <a:t>)</a:t>
            </a:r>
          </a:p>
          <a:p>
            <a:pPr lvl="0" algn="just">
              <a:lnSpc>
                <a:spcPct val="100000"/>
              </a:lnSpc>
              <a:spcAft>
                <a:spcPts val="800"/>
              </a:spcAft>
            </a:pPr>
            <a:r>
              <a:rPr lang="uk-UA" sz="1200" b="1" u="sng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КУДИ ЗВЕРТАТИСЯ</a:t>
            </a:r>
            <a:r>
              <a:rPr lang="uk-UA" sz="12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: </a:t>
            </a:r>
            <a:r>
              <a:rPr lang="uk-UA" sz="1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Центр життєстійкості</a:t>
            </a:r>
            <a:endParaRPr lang="ru-RU" sz="1000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068 331 77 93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2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200" b="1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Героїв</a:t>
            </a:r>
            <a:r>
              <a:rPr lang="ru-RU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Майдану, 18 </a:t>
            </a:r>
            <a:endParaRPr lang="ru-RU" sz="12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endParaRPr lang="ru-RU" sz="1000" dirty="0">
              <a:ea typeface="Calibri"/>
              <a:cs typeface="Times New Roman"/>
            </a:endParaRP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Про соціальні послуги&quot;: Департамент соціального захисту населення про новий  Закон України - &quot;ДЗВІН&quot;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6872" y="702518"/>
            <a:ext cx="2081044" cy="173318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 flipV="1">
            <a:off x="5882910" y="3204446"/>
            <a:ext cx="6028566" cy="24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5882910" y="5316467"/>
            <a:ext cx="6028566" cy="32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 презентації &quot;Україна&quot; (варіант 12)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0062" y="129472"/>
            <a:ext cx="2816028" cy="6360339"/>
          </a:xfrm>
        </p:spPr>
        <p:txBody>
          <a:bodyPr anchor="t" anchorCtr="1">
            <a:normAutofit fontScale="90000"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>Освіта</a:t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>Працевлаштування</a:t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69620" y="250025"/>
            <a:ext cx="6093304" cy="2468899"/>
          </a:xfrm>
        </p:spPr>
        <p:txBody>
          <a:bodyPr>
            <a:normAutofit/>
          </a:bodyPr>
          <a:lstStyle/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latin typeface="Times New Roman"/>
                <a:ea typeface="Calibri"/>
              </a:rPr>
              <a:t> Влаштування </a:t>
            </a:r>
            <a:r>
              <a:rPr lang="uk-UA" sz="1600" dirty="0">
                <a:latin typeface="Times New Roman"/>
                <a:ea typeface="Calibri"/>
              </a:rPr>
              <a:t>дітей до навчальних закладів </a:t>
            </a:r>
            <a:r>
              <a:rPr lang="uk-UA" sz="1600" dirty="0" smtClean="0">
                <a:latin typeface="Times New Roman"/>
                <a:ea typeface="Calibri"/>
              </a:rPr>
              <a:t>громади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latin typeface="Times New Roman"/>
                <a:ea typeface="Calibri"/>
              </a:rPr>
              <a:t> Безкоштовне харчування</a:t>
            </a: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latin typeface="Times New Roman"/>
                <a:ea typeface="Calibri"/>
              </a:rPr>
              <a:t> Залучення дітей до </a:t>
            </a:r>
            <a:r>
              <a:rPr lang="uk-UA" sz="1600" dirty="0" err="1" smtClean="0">
                <a:latin typeface="Times New Roman"/>
                <a:ea typeface="Calibri"/>
              </a:rPr>
              <a:t>освітньо</a:t>
            </a:r>
            <a:r>
              <a:rPr lang="uk-UA" sz="1600" dirty="0" smtClean="0">
                <a:latin typeface="Times New Roman"/>
                <a:ea typeface="Calibri"/>
              </a:rPr>
              <a:t> – виховних, </a:t>
            </a:r>
            <a:r>
              <a:rPr lang="uk-UA" sz="1600" dirty="0" err="1" smtClean="0">
                <a:latin typeface="Times New Roman"/>
                <a:ea typeface="Calibri"/>
              </a:rPr>
              <a:t>інформаційно</a:t>
            </a:r>
            <a:r>
              <a:rPr lang="uk-UA" sz="1600" dirty="0" smtClean="0">
                <a:latin typeface="Times New Roman"/>
                <a:ea typeface="Calibri"/>
              </a:rPr>
              <a:t> – просвітницьких, культурологічних та інших заходів</a:t>
            </a:r>
            <a:endParaRPr lang="uk-UA" sz="1200" b="1" u="sng" dirty="0" smtClean="0">
              <a:latin typeface="Times New Roman"/>
              <a:ea typeface="Calibri"/>
              <a:cs typeface="Times New Roman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200" b="1" u="sng" dirty="0" smtClean="0">
                <a:latin typeface="Times New Roman"/>
                <a:ea typeface="Calibri"/>
                <a:cs typeface="Times New Roman"/>
              </a:rPr>
              <a:t>КУДИ ЗВЕРТАТИСЯ</a:t>
            </a:r>
            <a:r>
              <a:rPr lang="uk-UA" sz="1200" b="1" dirty="0" smtClean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200" dirty="0">
                <a:latin typeface="Times New Roman"/>
                <a:ea typeface="Calibri"/>
              </a:rPr>
              <a:t>Управління освіти, молоді та спорту виконавчого комітету Лебединської міської ради</a:t>
            </a:r>
            <a:endParaRPr lang="ru-RU" sz="1200" dirty="0" smtClean="0"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200" dirty="0">
                <a:solidFill>
                  <a:srgbClr val="FF0000"/>
                </a:solidFill>
                <a:latin typeface="Times New Roman"/>
                <a:ea typeface="Calibri"/>
              </a:rPr>
              <a:t>(05445) 2-26-46; 2-04-05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Соборна, 1/1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C:\Users\Користувач\Desktop\школа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279" y="281460"/>
            <a:ext cx="1987348" cy="156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Подзаголовок 2"/>
          <p:cNvSpPr txBox="1">
            <a:spLocks/>
          </p:cNvSpPr>
          <p:nvPr/>
        </p:nvSpPr>
        <p:spPr>
          <a:xfrm>
            <a:off x="5768272" y="3135354"/>
            <a:ext cx="6093304" cy="348393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 algn="just">
              <a:lnSpc>
                <a:spcPct val="150000"/>
              </a:lnSpc>
              <a:spcBef>
                <a:spcPts val="0"/>
              </a:spcBef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solidFill>
                  <a:prstClr val="black"/>
                </a:solidFill>
                <a:latin typeface="Times New Roman"/>
                <a:ea typeface="Calibri"/>
              </a:rPr>
              <a:t> Допомога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Calibri"/>
              </a:rPr>
              <a:t>в пошуку роботи</a:t>
            </a:r>
          </a:p>
          <a:p>
            <a:pPr marL="171450" lvl="0" indent="-171450" algn="just">
              <a:lnSpc>
                <a:spcPct val="150000"/>
              </a:lnSpc>
              <a:spcBef>
                <a:spcPts val="0"/>
              </a:spcBef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solidFill>
                  <a:prstClr val="black"/>
                </a:solidFill>
                <a:latin typeface="Times New Roman"/>
                <a:ea typeface="Calibri"/>
              </a:rPr>
              <a:t> Виплата </a:t>
            </a:r>
            <a:r>
              <a:rPr lang="uk-UA" sz="1600" dirty="0">
                <a:solidFill>
                  <a:prstClr val="black"/>
                </a:solidFill>
                <a:latin typeface="Times New Roman"/>
                <a:ea typeface="Calibri"/>
              </a:rPr>
              <a:t>допомоги по безробіттю </a:t>
            </a: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latin typeface="Times New Roman"/>
                <a:ea typeface="Calibri"/>
              </a:rPr>
              <a:t> Послуги </a:t>
            </a:r>
            <a:r>
              <a:rPr lang="uk-UA" sz="1600" dirty="0">
                <a:latin typeface="Times New Roman"/>
                <a:ea typeface="Calibri"/>
              </a:rPr>
              <a:t>з </a:t>
            </a:r>
            <a:r>
              <a:rPr lang="uk-UA" sz="1600" dirty="0" smtClean="0">
                <a:latin typeface="Times New Roman"/>
                <a:ea typeface="Calibri"/>
              </a:rPr>
              <a:t>працевлаштування</a:t>
            </a: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latin typeface="Times New Roman"/>
                <a:ea typeface="Calibri"/>
              </a:rPr>
              <a:t> </a:t>
            </a:r>
            <a:r>
              <a:rPr lang="uk-UA" sz="1600" dirty="0">
                <a:latin typeface="Times New Roman"/>
                <a:ea typeface="Calibri"/>
              </a:rPr>
              <a:t>Професійне навчання та орієнтація </a:t>
            </a:r>
            <a:endParaRPr lang="uk-UA" sz="1600" dirty="0" smtClean="0">
              <a:latin typeface="Times New Roman"/>
              <a:ea typeface="Calibri"/>
            </a:endParaRPr>
          </a:p>
          <a:p>
            <a:pPr marL="171450" indent="-171450" algn="just">
              <a:lnSpc>
                <a:spcPct val="120000"/>
              </a:lnSpc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600" dirty="0" smtClean="0">
                <a:latin typeface="Times New Roman"/>
                <a:ea typeface="Calibri"/>
              </a:rPr>
              <a:t> Гранти </a:t>
            </a:r>
            <a:r>
              <a:rPr lang="uk-UA" sz="1600" dirty="0">
                <a:latin typeface="Times New Roman"/>
                <a:ea typeface="Calibri"/>
              </a:rPr>
              <a:t>на створення чи розвиток власного бізнесу як мотивація до руху </a:t>
            </a:r>
            <a:r>
              <a:rPr lang="uk-UA" sz="1600" dirty="0" smtClean="0">
                <a:latin typeface="Times New Roman"/>
                <a:ea typeface="Calibri"/>
              </a:rPr>
              <a:t>вперед</a:t>
            </a:r>
            <a:endParaRPr lang="uk-UA" sz="1600" dirty="0">
              <a:latin typeface="Times New Roman"/>
              <a:ea typeface="Calibri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1400" b="1" u="sng" dirty="0" smtClean="0">
                <a:latin typeface="Times New Roman"/>
                <a:ea typeface="Calibri"/>
                <a:cs typeface="Times New Roman"/>
              </a:rPr>
              <a:t>КУДИ ЗВЕРТАТИСЯ</a:t>
            </a:r>
            <a:r>
              <a:rPr lang="uk-UA" sz="1400" b="1" dirty="0" smtClean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400" dirty="0">
                <a:latin typeface="Times New Roman"/>
                <a:ea typeface="Calibri"/>
              </a:rPr>
              <a:t>Лебединське управління Сумської філії Сумського обласного центру </a:t>
            </a:r>
            <a:r>
              <a:rPr lang="uk-UA" sz="1400" dirty="0" smtClean="0">
                <a:latin typeface="Times New Roman"/>
                <a:ea typeface="Calibri"/>
              </a:rPr>
              <a:t>зайнятості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099 066 27 85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1400" u="sng" dirty="0">
                <a:latin typeface="Times New Roman" pitchFamily="18" charset="0"/>
                <a:cs typeface="Times New Roman" pitchFamily="18" charset="0"/>
                <a:hlinkClick r:id="rId5"/>
              </a:rPr>
              <a:t>https://www.dcz.gov.ua/profnavch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400" b="1" dirty="0" smtClean="0">
                <a:latin typeface="Times New Roman" pitchFamily="18" charset="0"/>
                <a:cs typeface="Times New Roman" pitchFamily="18" charset="0"/>
              </a:rPr>
              <a:t>Сумська, 2Б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Файл:Логотип ДСЗУ.png — Вікіпедія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1503" y="3128909"/>
            <a:ext cx="1365709" cy="1325447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3012462" y="2280605"/>
            <a:ext cx="2816028" cy="9386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en-US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en-US" sz="3600" b="1" dirty="0" smtClean="0">
                <a:latin typeface="Times New Roman"/>
                <a:ea typeface="Calibri"/>
                <a:cs typeface="Times New Roman"/>
              </a:rPr>
            </a:br>
            <a:r>
              <a:rPr lang="en-US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en-US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2929317" y="2921225"/>
            <a:ext cx="9038803" cy="80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68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 презентації &quot;Україна&quot; (варіант 12)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0062" y="129472"/>
            <a:ext cx="2908210" cy="6360339"/>
          </a:xfrm>
        </p:spPr>
        <p:txBody>
          <a:bodyPr anchor="t" anchorCtr="1">
            <a:normAutofit fontScale="90000"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100" b="1" dirty="0" smtClean="0">
                <a:latin typeface="Times New Roman"/>
                <a:ea typeface="Calibri"/>
                <a:cs typeface="Times New Roman"/>
              </a:rPr>
              <a:t>Адміністративні послуги</a:t>
            </a: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100" b="1" dirty="0" smtClean="0">
                <a:latin typeface="Times New Roman"/>
                <a:ea typeface="Calibri"/>
                <a:cs typeface="Times New Roman"/>
              </a:rPr>
              <a:t>Охорона здоров’я</a:t>
            </a:r>
            <a:br>
              <a:rPr lang="uk-UA" sz="31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69620" y="167038"/>
            <a:ext cx="6093304" cy="3482470"/>
          </a:xfrm>
        </p:spPr>
        <p:txBody>
          <a:bodyPr>
            <a:noAutofit/>
          </a:bodyPr>
          <a:lstStyle/>
          <a:p>
            <a:pPr marL="171450" indent="-171450" algn="just">
              <a:buClr>
                <a:srgbClr val="008080"/>
              </a:buClr>
              <a:buFont typeface="Wingdings" pitchFamily="2" charset="2"/>
              <a:buChar char="q"/>
            </a:pPr>
            <a:r>
              <a:rPr lang="uk-UA" sz="1150" dirty="0">
                <a:latin typeface="Times New Roman"/>
                <a:ea typeface="Calibri"/>
              </a:rPr>
              <a:t>Взяття на квартирний </a:t>
            </a:r>
            <a:r>
              <a:rPr lang="uk-UA" sz="1150" dirty="0" smtClean="0">
                <a:latin typeface="Times New Roman"/>
                <a:ea typeface="Calibri"/>
              </a:rPr>
              <a:t>облік</a:t>
            </a:r>
          </a:p>
          <a:p>
            <a:pPr marL="171450" indent="-171450" algn="just">
              <a:buClr>
                <a:srgbClr val="008080"/>
              </a:buClr>
              <a:buFont typeface="Wingdings" pitchFamily="2" charset="2"/>
              <a:buChar char="q"/>
            </a:pPr>
            <a:r>
              <a:rPr lang="uk-UA" sz="1150" dirty="0">
                <a:latin typeface="Times New Roman"/>
                <a:ea typeface="Calibri"/>
              </a:rPr>
              <a:t>Оформлення земельної ділянки </a:t>
            </a:r>
            <a:r>
              <a:rPr lang="uk-UA" sz="1150" dirty="0" smtClean="0">
                <a:latin typeface="Times New Roman"/>
                <a:ea typeface="Calibri"/>
              </a:rPr>
              <a:t>та надання В</a:t>
            </a:r>
            <a:r>
              <a:rPr lang="uk-UA" sz="1150" dirty="0" smtClean="0">
                <a:latin typeface="Times New Roman"/>
                <a:ea typeface="Calibri"/>
              </a:rPr>
              <a:t>итягу </a:t>
            </a:r>
            <a:r>
              <a:rPr lang="uk-UA" sz="1150" dirty="0">
                <a:latin typeface="Times New Roman"/>
                <a:ea typeface="Calibri"/>
              </a:rPr>
              <a:t>з Державного земельного кадастру</a:t>
            </a:r>
          </a:p>
          <a:p>
            <a:pPr marL="171450" indent="-171450" algn="just">
              <a:buClr>
                <a:srgbClr val="008080"/>
              </a:buClr>
              <a:buFont typeface="Wingdings" pitchFamily="2" charset="2"/>
              <a:buChar char="q"/>
            </a:pPr>
            <a:r>
              <a:rPr lang="uk-UA" sz="1150" dirty="0" smtClean="0">
                <a:latin typeface="Times New Roman"/>
                <a:ea typeface="Calibri"/>
              </a:rPr>
              <a:t>Послуги архітектури та будівельної діяльності</a:t>
            </a:r>
            <a:endParaRPr lang="uk-UA" sz="115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008080"/>
              </a:buClr>
              <a:buFont typeface="Wingdings" pitchFamily="2" charset="2"/>
              <a:buChar char="q"/>
            </a:pPr>
            <a:r>
              <a:rPr lang="uk-UA" sz="1150" dirty="0">
                <a:latin typeface="Times New Roman"/>
                <a:ea typeface="Calibri"/>
              </a:rPr>
              <a:t>Декларування</a:t>
            </a:r>
            <a:r>
              <a:rPr lang="uk-UA" sz="1150" dirty="0" smtClean="0">
                <a:latin typeface="Times New Roman"/>
                <a:ea typeface="Calibri"/>
              </a:rPr>
              <a:t>, реєстрація/зняття </a:t>
            </a:r>
            <a:r>
              <a:rPr lang="uk-UA" sz="1150" dirty="0">
                <a:latin typeface="Times New Roman"/>
                <a:ea typeface="Calibri"/>
              </a:rPr>
              <a:t>місця проживання (перебування) фізичних </a:t>
            </a:r>
            <a:r>
              <a:rPr lang="uk-UA" sz="1150" dirty="0" smtClean="0">
                <a:latin typeface="Times New Roman"/>
                <a:ea typeface="Calibri"/>
              </a:rPr>
              <a:t>осіб</a:t>
            </a:r>
          </a:p>
          <a:p>
            <a:pPr marL="171450" indent="-171450" algn="just">
              <a:buClr>
                <a:srgbClr val="008080"/>
              </a:buClr>
              <a:buFont typeface="Wingdings" pitchFamily="2" charset="2"/>
              <a:buChar char="q"/>
            </a:pPr>
            <a:r>
              <a:rPr lang="uk-UA" sz="1150" dirty="0" smtClean="0">
                <a:latin typeface="Times New Roman" pitchFamily="18" charset="0"/>
                <a:cs typeface="Times New Roman" pitchFamily="18" charset="0"/>
              </a:rPr>
              <a:t>Державна реєстрація речових прав на нерухоме майно та надання </a:t>
            </a:r>
            <a:r>
              <a:rPr lang="uk-UA" sz="1150" dirty="0">
                <a:latin typeface="Times New Roman" pitchFamily="18" charset="0"/>
                <a:cs typeface="Times New Roman" pitchFamily="18" charset="0"/>
              </a:rPr>
              <a:t>інформації з Державного реєстру речових прав на нерухоме </a:t>
            </a:r>
            <a:r>
              <a:rPr lang="uk-UA" sz="1150" dirty="0" smtClean="0">
                <a:latin typeface="Times New Roman" pitchFamily="18" charset="0"/>
                <a:cs typeface="Times New Roman" pitchFamily="18" charset="0"/>
              </a:rPr>
              <a:t>майно</a:t>
            </a:r>
          </a:p>
          <a:p>
            <a:pPr marL="171450" indent="-171450" algn="just">
              <a:buClr>
                <a:srgbClr val="008080"/>
              </a:buClr>
              <a:buFont typeface="Wingdings" pitchFamily="2" charset="2"/>
              <a:buChar char="q"/>
            </a:pPr>
            <a:r>
              <a:rPr lang="uk-UA" sz="1150" dirty="0" smtClean="0">
                <a:latin typeface="Times New Roman" pitchFamily="18" charset="0"/>
                <a:cs typeface="Times New Roman" pitchFamily="18" charset="0"/>
              </a:rPr>
              <a:t>Державна реєстрація юридичних та фізичних осіб-підприємців та громадських організацій</a:t>
            </a:r>
            <a:endParaRPr lang="uk-UA" sz="115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>
              <a:lnSpc>
                <a:spcPct val="150000"/>
              </a:lnSpc>
              <a:spcBef>
                <a:spcPts val="0"/>
              </a:spcBef>
              <a:buClr>
                <a:srgbClr val="008080"/>
              </a:buClr>
              <a:buFont typeface="Wingdings" pitchFamily="2" charset="2"/>
              <a:buChar char="q"/>
            </a:pPr>
            <a:r>
              <a:rPr lang="uk-UA" sz="1150" dirty="0" smtClean="0">
                <a:latin typeface="Times New Roman"/>
                <a:ea typeface="Calibri"/>
              </a:rPr>
              <a:t>Витяг </a:t>
            </a:r>
            <a:r>
              <a:rPr lang="uk-UA" sz="1150" dirty="0">
                <a:latin typeface="Times New Roman"/>
                <a:ea typeface="Calibri"/>
              </a:rPr>
              <a:t>з Єдиного державного реєстру ветеранів </a:t>
            </a:r>
            <a:r>
              <a:rPr lang="uk-UA" sz="1150" dirty="0" smtClean="0">
                <a:latin typeface="Times New Roman"/>
                <a:ea typeface="Calibri"/>
              </a:rPr>
              <a:t>війни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rgbClr val="E30FBB"/>
              </a:buClr>
            </a:pPr>
            <a:r>
              <a:rPr lang="uk-UA" sz="1200" b="1" u="sng" dirty="0" smtClean="0">
                <a:latin typeface="Times New Roman"/>
                <a:ea typeface="Calibri"/>
                <a:cs typeface="Times New Roman"/>
              </a:rPr>
              <a:t>КУДИ ЗВЕРТАТИСЯ</a:t>
            </a:r>
            <a:r>
              <a:rPr lang="uk-UA" sz="1200" b="1" dirty="0" smtClean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200" dirty="0">
                <a:latin typeface="Times New Roman"/>
                <a:ea typeface="Calibri"/>
              </a:rPr>
              <a:t>Управління «Центр надання адміністративних послуг» виконавчого комітету Лебединської міської </a:t>
            </a:r>
            <a:r>
              <a:rPr lang="uk-UA" sz="1200" dirty="0" smtClean="0">
                <a:latin typeface="Times New Roman"/>
                <a:ea typeface="Calibri"/>
              </a:rPr>
              <a:t>ради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200" dirty="0">
                <a:solidFill>
                  <a:srgbClr val="FF0000"/>
                </a:solidFill>
                <a:latin typeface="Times New Roman"/>
                <a:ea typeface="Calibri"/>
              </a:rPr>
              <a:t>(05445) </a:t>
            </a:r>
            <a:r>
              <a:rPr lang="uk-UA" sz="1200" dirty="0" smtClean="0">
                <a:solidFill>
                  <a:srgbClr val="FF0000"/>
                </a:solidFill>
                <a:latin typeface="Times New Roman"/>
                <a:ea typeface="Calibri"/>
              </a:rPr>
              <a:t>2-19-26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uk-UA" sz="1200" u="sng" dirty="0">
                <a:solidFill>
                  <a:srgbClr val="0563C1"/>
                </a:solidFill>
                <a:latin typeface="Times New Roman"/>
                <a:ea typeface="Calibri"/>
                <a:cs typeface="Times New Roman"/>
                <a:hlinkClick r:id="rId4"/>
              </a:rPr>
              <a:t>https://lebedynrada.gov.ua/%D0%BF%D1%80%D0%B8%D0%B9%D0%BC%D0%B0%D0%BB%D1%8C%D0%BD%D1%8F/administrativni-poslugi/</a:t>
            </a:r>
            <a:endParaRPr lang="ru-RU" sz="1200" dirty="0"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200" b="1" dirty="0" smtClean="0">
                <a:latin typeface="Times New Roman" pitchFamily="18" charset="0"/>
                <a:cs typeface="Times New Roman" pitchFamily="18" charset="0"/>
              </a:rPr>
              <a:t>Тараса Шевченка, 26</a:t>
            </a:r>
            <a:endParaRPr lang="ru-RU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5768272" y="3681876"/>
            <a:ext cx="6093304" cy="2678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/>
                <a:ea typeface="Calibri"/>
              </a:rPr>
              <a:t>Медичний </a:t>
            </a:r>
            <a:r>
              <a:rPr lang="uk-UA" sz="1200" dirty="0" smtClean="0">
                <a:latin typeface="Times New Roman"/>
                <a:ea typeface="Calibri"/>
              </a:rPr>
              <a:t>огляд </a:t>
            </a:r>
            <a:r>
              <a:rPr lang="uk-UA" sz="1200" dirty="0">
                <a:latin typeface="Times New Roman"/>
                <a:ea typeface="Calibri"/>
              </a:rPr>
              <a:t>Консультування</a:t>
            </a: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/>
                <a:ea typeface="Calibri"/>
              </a:rPr>
              <a:t>Визначення </a:t>
            </a:r>
            <a:r>
              <a:rPr lang="uk-UA" sz="1200" dirty="0">
                <a:latin typeface="Times New Roman"/>
                <a:ea typeface="Calibri"/>
              </a:rPr>
              <a:t>потреби в стаціонарному або амбулаторному лікуванні </a:t>
            </a:r>
            <a:endParaRPr lang="uk-UA" sz="120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200" dirty="0">
                <a:latin typeface="Times New Roman"/>
                <a:ea typeface="Calibri"/>
              </a:rPr>
              <a:t>Лікування в реабілітаційному відділенні </a:t>
            </a:r>
            <a:r>
              <a:rPr lang="uk-UA" sz="1200" dirty="0" smtClean="0">
                <a:latin typeface="Times New Roman"/>
                <a:ea typeface="Calibri"/>
              </a:rPr>
              <a:t>лікарні</a:t>
            </a: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200" dirty="0">
                <a:latin typeface="Times New Roman"/>
                <a:ea typeface="Calibri"/>
              </a:rPr>
              <a:t>Безкоштовне лікування та зубопротезування </a:t>
            </a:r>
            <a:endParaRPr lang="uk-UA" sz="1200" dirty="0" smtClean="0">
              <a:latin typeface="Times New Roman"/>
              <a:ea typeface="Calibri"/>
            </a:endParaRPr>
          </a:p>
          <a:p>
            <a:pPr marL="171450" indent="-171450" algn="just">
              <a:buClr>
                <a:srgbClr val="E30FBB"/>
              </a:buClr>
              <a:buFont typeface="Wingdings" pitchFamily="2" charset="2"/>
              <a:buChar char="q"/>
            </a:pPr>
            <a:r>
              <a:rPr lang="uk-UA" sz="1200" dirty="0" smtClean="0">
                <a:latin typeface="Times New Roman"/>
                <a:ea typeface="Calibri"/>
              </a:rPr>
              <a:t>Психологічна допомога</a:t>
            </a:r>
          </a:p>
          <a:p>
            <a:pPr algn="just">
              <a:lnSpc>
                <a:spcPct val="110000"/>
              </a:lnSpc>
              <a:buClr>
                <a:srgbClr val="E30FBB"/>
              </a:buClr>
            </a:pPr>
            <a:r>
              <a:rPr lang="uk-UA" sz="1200" b="1" u="sng" dirty="0" smtClean="0">
                <a:latin typeface="Times New Roman"/>
                <a:ea typeface="Calibri"/>
                <a:cs typeface="Times New Roman"/>
              </a:rPr>
              <a:t>КУДИ ЗВЕРТАТИСЯ</a:t>
            </a:r>
            <a:r>
              <a:rPr lang="uk-UA" sz="1200" b="1" dirty="0" smtClean="0">
                <a:latin typeface="Times New Roman"/>
                <a:ea typeface="Calibri"/>
                <a:cs typeface="Times New Roman"/>
              </a:rPr>
              <a:t>: </a:t>
            </a:r>
            <a:r>
              <a:rPr lang="uk-UA" sz="1200" dirty="0">
                <a:latin typeface="Times New Roman"/>
                <a:ea typeface="Calibri"/>
              </a:rPr>
              <a:t>КНП «Лебединська лікарня імені лікаря К.О.</a:t>
            </a:r>
            <a:r>
              <a:rPr lang="uk-UA" sz="1200" dirty="0" err="1">
                <a:latin typeface="Times New Roman"/>
                <a:ea typeface="Calibri"/>
              </a:rPr>
              <a:t>Зільберника</a:t>
            </a:r>
            <a:r>
              <a:rPr lang="uk-UA" sz="1200" dirty="0">
                <a:latin typeface="Times New Roman"/>
                <a:ea typeface="Calibri"/>
              </a:rPr>
              <a:t>» Лебединської міської </a:t>
            </a:r>
            <a:r>
              <a:rPr lang="uk-UA" sz="1200" dirty="0" smtClean="0">
                <a:latin typeface="Times New Roman"/>
                <a:ea typeface="Calibri"/>
              </a:rPr>
              <a:t>ради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uk-UA" sz="1200" dirty="0" smtClean="0">
                <a:solidFill>
                  <a:srgbClr val="FF0000"/>
                </a:solidFill>
                <a:latin typeface="Times New Roman"/>
                <a:ea typeface="Calibri"/>
              </a:rPr>
              <a:t>(05445) 2-14-11</a:t>
            </a:r>
            <a:endParaRPr lang="ru-RU" sz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uk-UA" sz="1200" u="sng" dirty="0">
                <a:latin typeface="Times New Roman" pitchFamily="18" charset="0"/>
                <a:cs typeface="Times New Roman" pitchFamily="18" charset="0"/>
                <a:hlinkClick r:id="rId5"/>
              </a:rPr>
              <a:t>https://lebol.in.ua/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n-US" sz="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м. Лебедин, </a:t>
            </a:r>
            <a:r>
              <a:rPr lang="ru-RU" sz="1300" b="1" dirty="0" err="1" smtClean="0">
                <a:latin typeface="Times New Roman" pitchFamily="18" charset="0"/>
                <a:cs typeface="Times New Roman" pitchFamily="18" charset="0"/>
              </a:rPr>
              <a:t>вул</a:t>
            </a:r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300" b="1" dirty="0" smtClean="0">
                <a:latin typeface="Times New Roman" pitchFamily="18" charset="0"/>
                <a:cs typeface="Times New Roman" pitchFamily="18" charset="0"/>
              </a:rPr>
              <a:t>Михайлівська, 6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3012462" y="2280605"/>
            <a:ext cx="2816028" cy="9386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en-US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en-US" sz="3600" b="1" dirty="0" smtClean="0">
                <a:latin typeface="Times New Roman"/>
                <a:ea typeface="Calibri"/>
                <a:cs typeface="Times New Roman"/>
              </a:rPr>
            </a:br>
            <a:r>
              <a:rPr lang="en-US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en-US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 descr="C:\Users\Користувач\Desktop\dom1-710x434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78" y="167037"/>
            <a:ext cx="1853976" cy="1427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Рисунок 12" descr="C:\Users\Користувач\Desktop\thumb_181585_800_600_0_0_auto.jp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994" y="3733243"/>
            <a:ext cx="1938943" cy="14051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921225" y="3568588"/>
            <a:ext cx="9030711" cy="1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707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 презентації &quot;Україна&quot; (варіант 12)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86117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60534" y="56644"/>
            <a:ext cx="9091402" cy="6060935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uk-UA" sz="3600" b="1" dirty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>
                <a:latin typeface="Times New Roman"/>
                <a:ea typeface="Calibri"/>
                <a:cs typeface="Times New Roman"/>
              </a:rPr>
            </a:br>
            <a:r>
              <a:rPr lang="uk-UA" sz="3600" b="1" dirty="0" smtClean="0">
                <a:latin typeface="Times New Roman"/>
                <a:ea typeface="Calibri"/>
                <a:cs typeface="Times New Roman"/>
              </a:rPr>
              <a:t/>
            </a:r>
            <a:br>
              <a:rPr lang="uk-UA" sz="3600" b="1" dirty="0" smtClean="0">
                <a:latin typeface="Times New Roman"/>
                <a:ea typeface="Calibri"/>
                <a:cs typeface="Times New Roman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C:\Users\Користувач\Desktop\гаряча-лінія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684" y="207955"/>
            <a:ext cx="1820708" cy="16370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6361" y="2112020"/>
            <a:ext cx="8397158" cy="3204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80553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569</Words>
  <Application>Microsoft Office PowerPoint</Application>
  <PresentationFormat>Произвольный</PresentationFormat>
  <Paragraphs>101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ДОРОЖНЯ КАРТА  для ветеранів війни та членів їх сімей Лебединської міської територіальної громади</vt:lpstr>
      <vt:lpstr>Соціальний захист населення </vt:lpstr>
      <vt:lpstr>                                                     Соціальний супровід ветеранів війни та демобілізованих осіб  </vt:lpstr>
      <vt:lpstr>Надання соціальних послуг </vt:lpstr>
      <vt:lpstr>    Освіта     Працевлаштування     </vt:lpstr>
      <vt:lpstr>   Адміністративні послуги       Охорона здоров’я                          </vt:lpstr>
      <vt:lpstr>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User186</dc:creator>
  <cp:lastModifiedBy>Illyashenko</cp:lastModifiedBy>
  <cp:revision>78</cp:revision>
  <cp:lastPrinted>2023-11-16T07:01:56Z</cp:lastPrinted>
  <dcterms:created xsi:type="dcterms:W3CDTF">2023-11-15T07:43:11Z</dcterms:created>
  <dcterms:modified xsi:type="dcterms:W3CDTF">2025-02-07T07:12:18Z</dcterms:modified>
</cp:coreProperties>
</file>