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94" r:id="rId3"/>
    <p:sldId id="295" r:id="rId4"/>
    <p:sldId id="297" r:id="rId5"/>
    <p:sldId id="300" r:id="rId6"/>
    <p:sldId id="296" r:id="rId7"/>
    <p:sldId id="298" r:id="rId8"/>
    <p:sldId id="301" r:id="rId9"/>
    <p:sldId id="302" r:id="rId10"/>
    <p:sldId id="299" r:id="rId11"/>
    <p:sldId id="303" r:id="rId12"/>
    <p:sldId id="305" r:id="rId13"/>
    <p:sldId id="304" r:id="rId14"/>
  </p:sldIdLst>
  <p:sldSz cx="6858000" cy="9906000" type="A4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DCF991-2DEB-43E8-BA65-DF51669B73E7}">
          <p14:sldIdLst>
            <p14:sldId id="256"/>
            <p14:sldId id="294"/>
            <p14:sldId id="295"/>
            <p14:sldId id="297"/>
            <p14:sldId id="300"/>
            <p14:sldId id="296"/>
            <p14:sldId id="298"/>
            <p14:sldId id="301"/>
            <p14:sldId id="302"/>
            <p14:sldId id="299"/>
            <p14:sldId id="303"/>
            <p14:sldId id="305"/>
            <p14:sldId id="304"/>
          </p14:sldIdLst>
        </p14:section>
        <p14:section name="Раздел без заголовка" id="{4696DABA-302C-460F-9424-269FB882956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TJiNzfouCmPPXC3Ayjzw6DtxQ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7F"/>
    <a:srgbClr val="E9EFF7"/>
    <a:srgbClr val="BBD6EE"/>
    <a:srgbClr val="FED852"/>
    <a:srgbClr val="FC9334"/>
    <a:srgbClr val="8A3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9F5270B-E5FB-4DA4-A0B4-348DEC85A2EA}">
  <a:tblStyle styleId="{E9F5270B-E5FB-4DA4-A0B4-348DEC85A2E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634302-ADFA-49C9-A7F3-E665BC6DF46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B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072" y="29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67" tIns="92867" rIns="92867" bIns="9286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7643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8801" y="4759630"/>
            <a:ext cx="5510499" cy="4509125"/>
          </a:xfrm>
          <a:prstGeom prst="rect">
            <a:avLst/>
          </a:prstGeom>
        </p:spPr>
        <p:txBody>
          <a:bodyPr spcFirstLastPara="1" wrap="square" lIns="92867" tIns="92867" rIns="92867" bIns="9286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7298121"/>
            <a:ext cx="4227758" cy="127417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524420"/>
            <a:ext cx="5381513" cy="25901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58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1056639"/>
            <a:ext cx="3621965" cy="7070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3138269"/>
            <a:ext cx="4475000" cy="350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4"/>
            <a:ext cx="2727064" cy="181782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1056640"/>
            <a:ext cx="3012814" cy="70701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052381"/>
            <a:ext cx="2541495" cy="3090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459591"/>
            <a:ext cx="2770586" cy="3124362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1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915401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1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220775" y="2019182"/>
            <a:ext cx="6435724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ДОРОЖНЯ </a:t>
            </a:r>
            <a:r>
              <a:rPr lang="ru-RU" sz="3600" b="1" i="0" u="none" strike="noStrike" cap="none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КАРТА</a:t>
            </a:r>
            <a:endParaRPr sz="3600" b="1" i="0" u="none" strike="noStrike" cap="none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ДЛЯ ВНУТРІШНЬО ПЕРЕМІЩЕНИХ ОСІБ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ru-RU" sz="2800" b="1" i="1" strike="noStrike" cap="none" dirty="0" err="1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Лебединська</a:t>
            </a:r>
            <a:r>
              <a:rPr lang="ru-RU" sz="2800" b="1" i="1" strike="noStrike" cap="none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ru-RU" sz="2800" b="1" i="1" strike="noStrike" cap="none" dirty="0" err="1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міська</a:t>
            </a:r>
            <a:r>
              <a:rPr lang="ru-RU" sz="2800" b="1" i="1" strike="noStrike" cap="none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strike="noStrike" cap="none" dirty="0" err="1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територіальна</a:t>
            </a:r>
            <a:r>
              <a:rPr lang="ru-RU" sz="2800" b="1" i="1" strike="noStrike" cap="none" dirty="0" smtClean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громада</a:t>
            </a:r>
            <a:endParaRPr sz="2800" b="1" i="1" strike="noStrike" cap="none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" name="AutoShape 2" descr="Герб Черкаської області — Вікіпедія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5" descr="Флаг Черкасской област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7" descr="Флаг Черкасской области — Википедия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6122737"/>
            <a:ext cx="1882800" cy="1623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98FD2B5-9B04-A1F5-ED8A-D4F0C2BD555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054" y="7073900"/>
            <a:ext cx="1882800" cy="1623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E355E55-E2F8-222F-2E1D-EFA9AC2A0151}"/>
              </a:ext>
            </a:extLst>
          </p:cNvPr>
          <p:cNvSpPr/>
          <p:nvPr/>
        </p:nvSpPr>
        <p:spPr>
          <a:xfrm>
            <a:off x="81281" y="86849"/>
            <a:ext cx="6702425" cy="9732303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2936" y="130177"/>
            <a:ext cx="1502823" cy="191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D:\Documents\ВПО\Дорожня карта\1\sumsqka-oblastq-na-kar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40" y="3910114"/>
            <a:ext cx="3102714" cy="2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ВПО\Дорожня карта\1\1655145795964_0.jpg"/>
          <p:cNvPicPr preferRelativeResize="0"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13396" b="9920"/>
          <a:stretch/>
        </p:blipFill>
        <p:spPr bwMode="auto">
          <a:xfrm>
            <a:off x="1731536" y="7023437"/>
            <a:ext cx="1882800" cy="1623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D:\Documents\ВПО\Дорожня карта\1\Жовтень_на_річці_Псел_білі_Червлене.jp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97" y="7962900"/>
            <a:ext cx="1882800" cy="1623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Documents\ВПО\Дорожня карта\1\Лебедин_Шевченко_02.jpg"/>
          <p:cNvPicPr preferRelativeResize="0"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 b="6694"/>
          <a:stretch/>
        </p:blipFill>
        <p:spPr bwMode="auto">
          <a:xfrm>
            <a:off x="155575" y="7885700"/>
            <a:ext cx="1882800" cy="1623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Documents\ВПО\Дорожня карта\1\27-park-imeni-pavla-polubotka.jpg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25556"/>
          <a:stretch/>
        </p:blipFill>
        <p:spPr bwMode="auto">
          <a:xfrm>
            <a:off x="3255717" y="6122737"/>
            <a:ext cx="1882800" cy="1623600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D:\Documents\ВПО\Дорожня карта\1\content_Слайд26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07" b="87023" l="25203" r="41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63877" r="55962" b="13019"/>
          <a:stretch/>
        </p:blipFill>
        <p:spPr bwMode="auto">
          <a:xfrm>
            <a:off x="3803040" y="4280074"/>
            <a:ext cx="185879" cy="1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1011606"/>
            <a:ext cx="29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ПРАВОВА ДОПОМОГА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870" y="2005968"/>
            <a:ext cx="63982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</a:rPr>
              <a:t>отримання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безкоштовної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консультації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юриста з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питання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</a:rPr>
              <a:t>отримання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допомогти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складанням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скарг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заяв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документів</a:t>
            </a:r>
            <a:r>
              <a:rPr lang="ru-RU" dirty="0">
                <a:solidFill>
                  <a:srgbClr val="002060"/>
                </a:solidFill>
              </a:rPr>
              <a:t> правового характеру (за </a:t>
            </a:r>
            <a:r>
              <a:rPr lang="ru-RU" dirty="0" err="1">
                <a:solidFill>
                  <a:srgbClr val="002060"/>
                </a:solidFill>
              </a:rPr>
              <a:t>винятком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процесуальних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необхідно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звернутися</a:t>
            </a:r>
            <a:r>
              <a:rPr lang="ru-RU" dirty="0" smtClean="0">
                <a:solidFill>
                  <a:srgbClr val="002060"/>
                </a:solidFill>
              </a:rPr>
              <a:t> до:</a:t>
            </a:r>
          </a:p>
          <a:p>
            <a:pPr algn="ctr"/>
            <a:r>
              <a:rPr lang="ru-RU" sz="1600" b="1" u="sng" dirty="0" err="1" smtClean="0">
                <a:solidFill>
                  <a:srgbClr val="002060"/>
                </a:solidFill>
              </a:rPr>
              <a:t>Лебединське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>
                <a:solidFill>
                  <a:srgbClr val="002060"/>
                </a:solidFill>
              </a:rPr>
              <a:t>бюро </a:t>
            </a:r>
            <a:r>
              <a:rPr lang="ru-RU" sz="1600" b="1" u="sng" dirty="0" err="1">
                <a:solidFill>
                  <a:srgbClr val="002060"/>
                </a:solidFill>
              </a:rPr>
              <a:t>правової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допомоги</a:t>
            </a:r>
            <a:endParaRPr lang="ru-RU" sz="1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uk-UA" sz="1600" dirty="0" err="1">
                <a:solidFill>
                  <a:srgbClr val="002060"/>
                </a:solidFill>
              </a:rPr>
              <a:t>м.Лебедин</a:t>
            </a:r>
            <a:r>
              <a:rPr lang="uk-UA" sz="1600" dirty="0">
                <a:solidFill>
                  <a:srgbClr val="002060"/>
                </a:solidFill>
              </a:rPr>
              <a:t>, </a:t>
            </a:r>
            <a:r>
              <a:rPr lang="uk-UA" sz="1600" dirty="0" err="1">
                <a:solidFill>
                  <a:srgbClr val="002060"/>
                </a:solidFill>
              </a:rPr>
              <a:t>вул.Сумська</a:t>
            </a:r>
            <a:r>
              <a:rPr lang="uk-UA" sz="1600" dirty="0">
                <a:solidFill>
                  <a:srgbClr val="002060"/>
                </a:solidFill>
              </a:rPr>
              <a:t>, 2-Б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(05445</a:t>
            </a:r>
            <a:r>
              <a:rPr lang="ru-RU" sz="1600" dirty="0">
                <a:solidFill>
                  <a:srgbClr val="002060"/>
                </a:solidFill>
              </a:rPr>
              <a:t>) </a:t>
            </a:r>
            <a:r>
              <a:rPr lang="ru-RU" sz="1600" dirty="0" smtClean="0">
                <a:solidFill>
                  <a:srgbClr val="002060"/>
                </a:solidFill>
              </a:rPr>
              <a:t>2-14-12       (05445</a:t>
            </a:r>
            <a:r>
              <a:rPr lang="ru-RU" sz="1600" dirty="0">
                <a:solidFill>
                  <a:srgbClr val="002060"/>
                </a:solidFill>
              </a:rPr>
              <a:t>) </a:t>
            </a:r>
            <a:r>
              <a:rPr lang="ru-RU" sz="1600" dirty="0" smtClean="0">
                <a:solidFill>
                  <a:srgbClr val="002060"/>
                </a:solidFill>
              </a:rPr>
              <a:t>2-14-15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Сайт: </a:t>
            </a:r>
            <a:r>
              <a:rPr lang="ru-RU" sz="1600" b="1" u="sng" dirty="0">
                <a:solidFill>
                  <a:srgbClr val="002060"/>
                </a:solidFill>
              </a:rPr>
              <a:t>http://</a:t>
            </a:r>
            <a:r>
              <a:rPr lang="ru-RU" sz="1600" b="1" u="sng" dirty="0" smtClean="0">
                <a:solidFill>
                  <a:srgbClr val="002060"/>
                </a:solidFill>
              </a:rPr>
              <a:t>sumy.legalaid.gov.ua</a:t>
            </a:r>
            <a:endParaRPr lang="ru-RU" sz="1600" b="1" u="sng" dirty="0">
              <a:solidFill>
                <a:srgbClr val="002060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002060"/>
                </a:solidFill>
              </a:rPr>
              <a:t>Електронна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пошта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</a:rPr>
              <a:t>lebedynske@legalaid.sm.ua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« </a:t>
            </a:r>
            <a:r>
              <a:rPr lang="ru-RU" sz="1600" b="1" dirty="0" err="1" smtClean="0">
                <a:solidFill>
                  <a:srgbClr val="00B050"/>
                </a:solidFill>
              </a:rPr>
              <a:t>Гаряча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</a:rPr>
              <a:t>лінія</a:t>
            </a:r>
            <a:r>
              <a:rPr lang="ru-RU" sz="1600" b="1" dirty="0" smtClean="0">
                <a:solidFill>
                  <a:srgbClr val="00B050"/>
                </a:solidFill>
              </a:rPr>
              <a:t>» 0 </a:t>
            </a:r>
            <a:r>
              <a:rPr lang="ru-RU" sz="1600" b="1" dirty="0">
                <a:solidFill>
                  <a:srgbClr val="00B050"/>
                </a:solidFill>
              </a:rPr>
              <a:t>800 213 103 </a:t>
            </a:r>
            <a:r>
              <a:rPr lang="ru-RU" sz="1600" b="1" dirty="0" smtClean="0">
                <a:solidFill>
                  <a:srgbClr val="00B050"/>
                </a:solidFill>
              </a:rPr>
              <a:t>(</a:t>
            </a:r>
            <a:r>
              <a:rPr lang="ru-RU" sz="1600" b="1" dirty="0" err="1">
                <a:solidFill>
                  <a:srgbClr val="00B050"/>
                </a:solidFill>
              </a:rPr>
              <a:t>цілодобово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 smtClean="0">
                <a:solidFill>
                  <a:srgbClr val="00B050"/>
                </a:solidFill>
              </a:rPr>
              <a:t>безкоштовно</a:t>
            </a:r>
            <a:r>
              <a:rPr lang="ru-RU" sz="1600" b="1" dirty="0" smtClean="0">
                <a:solidFill>
                  <a:srgbClr val="00B050"/>
                </a:solidFill>
              </a:rPr>
              <a:t>)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" y="848245"/>
            <a:ext cx="1931670" cy="115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static10.tgstat.ru/channels/_0/97/977ad025303ca77267f8665fbaaf79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66094" l="5313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0" t="3741" r="5228" b="33077"/>
          <a:stretch/>
        </p:blipFill>
        <p:spPr bwMode="auto">
          <a:xfrm>
            <a:off x="592349" y="4521459"/>
            <a:ext cx="2051594" cy="14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91933" y="4741893"/>
            <a:ext cx="29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ПЕНСІЙНЕ ЗАБЕЗПЕЧЕННЯ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076" y="5976226"/>
            <a:ext cx="58763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З </a:t>
            </a:r>
            <a:r>
              <a:rPr lang="ru-RU" sz="1600" dirty="0" err="1">
                <a:solidFill>
                  <a:srgbClr val="002060"/>
                </a:solidFill>
              </a:rPr>
              <a:t>питань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</a:rPr>
              <a:t>переведення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пенсії</a:t>
            </a:r>
            <a:r>
              <a:rPr lang="ru-RU" sz="1600" dirty="0">
                <a:solidFill>
                  <a:srgbClr val="002060"/>
                </a:solidFill>
              </a:rPr>
              <a:t> за </a:t>
            </a:r>
            <a:r>
              <a:rPr lang="ru-RU" sz="1600" dirty="0" err="1">
                <a:solidFill>
                  <a:srgbClr val="002060"/>
                </a:solidFill>
              </a:rPr>
              <a:t>новим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місцем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перебування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</a:rPr>
              <a:t>первинного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призначення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пенсії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</a:rPr>
              <a:t>перерахунку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пенсії</a:t>
            </a:r>
            <a:r>
              <a:rPr lang="ru-RU" sz="1600" dirty="0" smtClean="0">
                <a:solidFill>
                  <a:srgbClr val="06437F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звернутися</a:t>
            </a:r>
            <a:r>
              <a:rPr lang="ru-RU" sz="1600" dirty="0">
                <a:solidFill>
                  <a:srgbClr val="002060"/>
                </a:solidFill>
              </a:rPr>
              <a:t> до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 err="1">
                <a:solidFill>
                  <a:srgbClr val="002060"/>
                </a:solidFill>
              </a:rPr>
              <a:t>В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ідділ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обслуговування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громадян</a:t>
            </a:r>
            <a:r>
              <a:rPr lang="ru-RU" sz="1600" b="1" u="sng" dirty="0">
                <a:solidFill>
                  <a:srgbClr val="002060"/>
                </a:solidFill>
              </a:rPr>
              <a:t> № 8 (</a:t>
            </a:r>
            <a:r>
              <a:rPr lang="ru-RU" sz="1600" b="1" u="sng" dirty="0" err="1">
                <a:solidFill>
                  <a:srgbClr val="002060"/>
                </a:solidFill>
              </a:rPr>
              <a:t>сервісний</a:t>
            </a:r>
            <a:r>
              <a:rPr lang="ru-RU" sz="1600" b="1" u="sng" dirty="0">
                <a:solidFill>
                  <a:srgbClr val="002060"/>
                </a:solidFill>
              </a:rPr>
              <a:t> центр</a:t>
            </a:r>
            <a:r>
              <a:rPr lang="ru-RU" sz="1600" b="1" u="sng" dirty="0" smtClean="0">
                <a:solidFill>
                  <a:srgbClr val="002060"/>
                </a:solidFill>
              </a:rPr>
              <a:t>) Головного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управління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Пенсійного</a:t>
            </a:r>
            <a:r>
              <a:rPr lang="ru-RU" sz="1600" b="1" u="sng" dirty="0" smtClean="0">
                <a:solidFill>
                  <a:srgbClr val="002060"/>
                </a:solidFill>
              </a:rPr>
              <a:t> фонду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України</a:t>
            </a:r>
            <a:r>
              <a:rPr lang="ru-RU" sz="1600" b="1" u="sng" dirty="0" smtClean="0">
                <a:solidFill>
                  <a:srgbClr val="002060"/>
                </a:solidFill>
              </a:rPr>
              <a:t> в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Сумській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області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</a:t>
            </a:r>
            <a:r>
              <a:rPr lang="ru-RU" sz="1600" dirty="0">
                <a:solidFill>
                  <a:srgbClr val="002060"/>
                </a:solidFill>
              </a:rPr>
              <a:t>. Лебедин, </a:t>
            </a:r>
            <a:r>
              <a:rPr lang="ru-RU" sz="1600" dirty="0" err="1">
                <a:solidFill>
                  <a:srgbClr val="002060"/>
                </a:solidFill>
              </a:rPr>
              <a:t>вул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Шевська</a:t>
            </a:r>
            <a:r>
              <a:rPr lang="ru-RU" sz="1600" dirty="0">
                <a:solidFill>
                  <a:srgbClr val="002060"/>
                </a:solidFill>
              </a:rPr>
              <a:t>, 6 </a:t>
            </a:r>
            <a:r>
              <a:rPr lang="ru-RU" sz="1600" dirty="0" smtClean="0">
                <a:solidFill>
                  <a:srgbClr val="002060"/>
                </a:solidFill>
              </a:rPr>
              <a:t>Б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(05445) </a:t>
            </a:r>
            <a:r>
              <a:rPr lang="ru-RU" sz="1600" dirty="0" smtClean="0">
                <a:solidFill>
                  <a:srgbClr val="002060"/>
                </a:solidFill>
              </a:rPr>
              <a:t>2-07-20, 067-163-56-89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понеділок-п’ятниця</a:t>
            </a:r>
            <a:r>
              <a:rPr lang="ru-RU" dirty="0">
                <a:solidFill>
                  <a:srgbClr val="002060"/>
                </a:solidFill>
              </a:rPr>
              <a:t> з 08-00 до </a:t>
            </a:r>
            <a:r>
              <a:rPr lang="ru-RU" dirty="0" smtClean="0">
                <a:solidFill>
                  <a:srgbClr val="002060"/>
                </a:solidFill>
              </a:rPr>
              <a:t>17-00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1800" dirty="0">
                <a:solidFill>
                  <a:srgbClr val="00B050"/>
                </a:solidFill>
              </a:rPr>
              <a:t>Сайт: </a:t>
            </a:r>
            <a:r>
              <a:rPr lang="en-US" sz="1800" b="1" u="sng" dirty="0">
                <a:solidFill>
                  <a:srgbClr val="00B050"/>
                </a:solidFill>
              </a:rPr>
              <a:t>https://</a:t>
            </a:r>
            <a:r>
              <a:rPr lang="en-US" sz="1800" b="1" u="sng" dirty="0" smtClean="0">
                <a:solidFill>
                  <a:srgbClr val="00B050"/>
                </a:solidFill>
              </a:rPr>
              <a:t>www.pfu.gov.ua</a:t>
            </a:r>
            <a:endParaRPr lang="uk-UA" sz="1800" b="1" u="sng" dirty="0" smtClean="0">
              <a:solidFill>
                <a:srgbClr val="00B050"/>
              </a:solidFill>
            </a:endParaRPr>
          </a:p>
          <a:p>
            <a:pPr algn="ctr"/>
            <a:r>
              <a:rPr lang="ru-RU" sz="1800" b="1" u="sng" dirty="0">
                <a:solidFill>
                  <a:srgbClr val="00B050"/>
                </a:solidFill>
              </a:rPr>
              <a:t>«</a:t>
            </a:r>
            <a:r>
              <a:rPr lang="ru-RU" sz="1800" b="1" u="sng" dirty="0" err="1">
                <a:solidFill>
                  <a:srgbClr val="00B050"/>
                </a:solidFill>
              </a:rPr>
              <a:t>Гаряча</a:t>
            </a:r>
            <a:r>
              <a:rPr lang="ru-RU" sz="1800" b="1" u="sng" dirty="0">
                <a:solidFill>
                  <a:srgbClr val="00B050"/>
                </a:solidFill>
              </a:rPr>
              <a:t> </a:t>
            </a:r>
            <a:r>
              <a:rPr lang="ru-RU" sz="1800" b="1" u="sng" dirty="0" err="1">
                <a:solidFill>
                  <a:srgbClr val="00B050"/>
                </a:solidFill>
              </a:rPr>
              <a:t>лінія</a:t>
            </a:r>
            <a:r>
              <a:rPr lang="ru-RU" sz="1800" b="1" u="sng" dirty="0">
                <a:solidFill>
                  <a:srgbClr val="00B050"/>
                </a:solidFill>
              </a:rPr>
              <a:t>» </a:t>
            </a:r>
            <a:r>
              <a:rPr lang="ru-RU" sz="1800" b="1" u="sng" dirty="0" err="1" smtClean="0">
                <a:solidFill>
                  <a:srgbClr val="00B050"/>
                </a:solidFill>
              </a:rPr>
              <a:t>Пенсійного</a:t>
            </a:r>
            <a:r>
              <a:rPr lang="ru-RU" sz="1800" b="1" u="sng" dirty="0" smtClean="0">
                <a:solidFill>
                  <a:srgbClr val="00B050"/>
                </a:solidFill>
              </a:rPr>
              <a:t> фонду </a:t>
            </a:r>
            <a:r>
              <a:rPr lang="ru-RU" sz="1800" b="1" u="sng" dirty="0" err="1" smtClean="0">
                <a:solidFill>
                  <a:srgbClr val="00B050"/>
                </a:solidFill>
              </a:rPr>
              <a:t>України</a:t>
            </a:r>
            <a:r>
              <a:rPr lang="ru-RU" sz="1800" b="1" u="sng" dirty="0" smtClean="0">
                <a:solidFill>
                  <a:srgbClr val="00B050"/>
                </a:solidFill>
              </a:rPr>
              <a:t> </a:t>
            </a:r>
            <a:endParaRPr lang="ru-RU" sz="1800" b="1" u="sng" dirty="0">
              <a:solidFill>
                <a:srgbClr val="00B050"/>
              </a:solidFill>
            </a:endParaRPr>
          </a:p>
          <a:p>
            <a:pPr algn="ctr"/>
            <a:r>
              <a:rPr lang="ru-RU" sz="1800" b="1" u="sng" dirty="0">
                <a:solidFill>
                  <a:srgbClr val="00B050"/>
                </a:solidFill>
              </a:rPr>
              <a:t>0 800 </a:t>
            </a:r>
            <a:r>
              <a:rPr lang="ru-RU" sz="1800" b="1" u="sng" dirty="0" smtClean="0">
                <a:solidFill>
                  <a:srgbClr val="00B050"/>
                </a:solidFill>
              </a:rPr>
              <a:t>503 753 </a:t>
            </a:r>
            <a:r>
              <a:rPr lang="ru-RU" sz="1800" b="1" u="sng" dirty="0">
                <a:solidFill>
                  <a:srgbClr val="00B050"/>
                </a:solidFill>
              </a:rPr>
              <a:t>(</a:t>
            </a:r>
            <a:r>
              <a:rPr lang="ru-RU" sz="1800" b="1" u="sng" dirty="0" err="1">
                <a:solidFill>
                  <a:srgbClr val="00B050"/>
                </a:solidFill>
              </a:rPr>
              <a:t>безкоштовно</a:t>
            </a:r>
            <a:r>
              <a:rPr lang="ru-RU" sz="1800" b="1" u="sng" dirty="0" smtClean="0">
                <a:solidFill>
                  <a:srgbClr val="00B050"/>
                </a:solidFill>
              </a:rPr>
              <a:t>)</a:t>
            </a:r>
            <a:endParaRPr lang="ru-RU" sz="1600" dirty="0">
              <a:solidFill>
                <a:srgbClr val="06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4380" y="6234831"/>
            <a:ext cx="29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ВІЙСЬКОВИЙ ОБЛІК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99000" l="675" r="74916">
                        <a14:foregroundMark x1="16535" y1="73800" x2="16535" y2="73800"/>
                        <a14:foregroundMark x1="24072" y1="72800" x2="24072" y2="72800"/>
                        <a14:foregroundMark x1="28121" y1="70400" x2="28121" y2="70400"/>
                        <a14:foregroundMark x1="28121" y1="77000" x2="28121" y2="77000"/>
                        <a14:foregroundMark x1="29921" y1="69400" x2="29921" y2="69400"/>
                        <a14:foregroundMark x1="30371" y1="79000" x2="30371" y2="79000"/>
                        <a14:foregroundMark x1="33408" y1="78600" x2="33408" y2="78600"/>
                        <a14:foregroundMark x1="31609" y1="75000" x2="31609" y2="75000"/>
                        <a14:foregroundMark x1="32958" y1="86400" x2="32958" y2="86400"/>
                        <a14:foregroundMark x1="65242" y1="12600" x2="65242" y2="12600"/>
                        <a14:foregroundMark x1="64342" y1="8000" x2="64342" y2="8000"/>
                        <a14:foregroundMark x1="64792" y1="6400" x2="64792" y2="6400"/>
                        <a14:foregroundMark x1="67829" y1="7800" x2="67829" y2="7800"/>
                        <a14:foregroundMark x1="67942" y1="8800" x2="67942" y2="8800"/>
                        <a14:foregroundMark x1="67379" y1="13000" x2="67379" y2="13000"/>
                        <a14:foregroundMark x1="69066" y1="12800" x2="69066" y2="12800"/>
                        <a14:foregroundMark x1="70529" y1="13800" x2="70529" y2="13800"/>
                        <a14:foregroundMark x1="27672" y1="78200" x2="27672" y2="78200"/>
                        <a14:foregroundMark x1="28684" y1="78200" x2="27672" y2="77800"/>
                        <a14:foregroundMark x1="25422" y1="75400" x2="25422" y2="75400"/>
                        <a14:foregroundMark x1="24972" y1="75200" x2="23735" y2="74600"/>
                        <a14:foregroundMark x1="22160" y1="73400" x2="22160" y2="73400"/>
                        <a14:foregroundMark x1="20922" y1="73600" x2="20922" y2="73600"/>
                        <a14:foregroundMark x1="20922" y1="78600" x2="20922" y2="78600"/>
                        <a14:foregroundMark x1="21710" y1="80200" x2="22272" y2="80200"/>
                        <a14:foregroundMark x1="24072" y1="80800" x2="24859" y2="81400"/>
                        <a14:foregroundMark x1="25872" y1="81400" x2="26434" y2="83400"/>
                        <a14:foregroundMark x1="27109" y1="84200" x2="27334" y2="85400"/>
                        <a14:foregroundMark x1="27222" y1="85800" x2="27222" y2="86600"/>
                        <a14:foregroundMark x1="27109" y1="88600" x2="26659" y2="88800"/>
                        <a14:foregroundMark x1="22160" y1="88800" x2="22160" y2="88800"/>
                        <a14:foregroundMark x1="25872" y1="88000" x2="25872" y2="88000"/>
                        <a14:foregroundMark x1="28009" y1="88800" x2="28009" y2="88800"/>
                        <a14:foregroundMark x1="29809" y1="93000" x2="29809" y2="93000"/>
                        <a14:foregroundMark x1="30371" y1="95000" x2="30371" y2="95000"/>
                        <a14:foregroundMark x1="30484" y1="95400" x2="30484" y2="95400"/>
                        <a14:foregroundMark x1="28459" y1="96800" x2="28459" y2="96800"/>
                        <a14:foregroundMark x1="29921" y1="97600" x2="29921" y2="97600"/>
                        <a14:foregroundMark x1="68166" y1="33000" x2="68166" y2="33000"/>
                        <a14:foregroundMark x1="67492" y1="30200" x2="67492" y2="30200"/>
                        <a14:foregroundMark x1="67942" y1="29600" x2="67942" y2="29600"/>
                        <a14:foregroundMark x1="69179" y1="29400" x2="69179" y2="29400"/>
                        <a14:foregroundMark x1="70529" y1="27000" x2="70529" y2="27000"/>
                        <a14:foregroundMark x1="70529" y1="26400" x2="70529" y2="26400"/>
                        <a14:foregroundMark x1="70866" y1="24600" x2="70866" y2="24600"/>
                        <a14:foregroundMark x1="11924" y1="2200" x2="11924" y2="2200"/>
                        <a14:foregroundMark x1="7762" y1="5600" x2="7762" y2="5600"/>
                        <a14:foregroundMark x1="41282" y1="90200" x2="41282" y2="90200"/>
                        <a14:foregroundMark x1="42632" y1="85000" x2="42632" y2="85000"/>
                        <a14:foregroundMark x1="40270" y1="85000" x2="40270" y2="85000"/>
                        <a14:foregroundMark x1="37683" y1="88600" x2="37683" y2="88600"/>
                        <a14:foregroundMark x1="38358" y1="84800" x2="38358" y2="84800"/>
                        <a14:foregroundMark x1="37683" y1="92000" x2="37683" y2="92000"/>
                        <a14:foregroundMark x1="39820" y1="93600" x2="39820" y2="93600"/>
                        <a14:foregroundMark x1="40720" y1="92800" x2="41170" y2="92800"/>
                        <a14:foregroundMark x1="45669" y1="92800" x2="45669" y2="92800"/>
                        <a14:foregroundMark x1="46457" y1="92800" x2="46457" y2="91800"/>
                        <a14:foregroundMark x1="47019" y1="89000" x2="47019" y2="89000"/>
                        <a14:foregroundMark x1="48931" y1="88600" x2="48931" y2="88600"/>
                        <a14:foregroundMark x1="49156" y1="88600" x2="50056" y2="88600"/>
                        <a14:foregroundMark x1="53768" y1="88600" x2="53768" y2="88600"/>
                        <a14:foregroundMark x1="53881" y1="88000" x2="53881" y2="88000"/>
                        <a14:foregroundMark x1="57593" y1="91800" x2="57593" y2="91800"/>
                        <a14:foregroundMark x1="57593" y1="91800" x2="57593" y2="91800"/>
                        <a14:foregroundMark x1="60967" y1="92000" x2="60967" y2="92000"/>
                        <a14:foregroundMark x1="61417" y1="92000" x2="61417" y2="92000"/>
                        <a14:foregroundMark x1="61867" y1="92200" x2="61867" y2="92200"/>
                        <a14:foregroundMark x1="62767" y1="92600" x2="64342" y2="93600"/>
                        <a14:foregroundMark x1="66367" y1="94200" x2="66367" y2="94200"/>
                        <a14:foregroundMark x1="63217" y1="87000" x2="63217" y2="87000"/>
                        <a14:foregroundMark x1="60517" y1="86200" x2="60517" y2="86200"/>
                        <a14:foregroundMark x1="57368" y1="85400" x2="57368" y2="85400"/>
                        <a14:foregroundMark x1="69629" y1="86600" x2="69629" y2="86600"/>
                        <a14:foregroundMark x1="71316" y1="88600" x2="71316" y2="88600"/>
                        <a14:foregroundMark x1="17435" y1="70200" x2="17435" y2="70200"/>
                        <a14:foregroundMark x1="14511" y1="69800" x2="14511" y2="69800"/>
                        <a14:foregroundMark x1="10236" y1="67400" x2="10236" y2="67400"/>
                        <a14:foregroundMark x1="9674" y1="64000" x2="9674" y2="64000"/>
                        <a14:foregroundMark x1="7537" y1="60600" x2="7537" y2="60600"/>
                        <a14:foregroundMark x1="12936" y1="69400" x2="12936" y2="69400"/>
                        <a14:foregroundMark x1="12711" y1="68200" x2="12711" y2="68200"/>
                        <a14:foregroundMark x1="11361" y1="65800" x2="11361" y2="6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08" t="534" r="26847" b="-2957"/>
          <a:stretch/>
        </p:blipFill>
        <p:spPr bwMode="auto">
          <a:xfrm>
            <a:off x="516884" y="5863943"/>
            <a:ext cx="2073917" cy="15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4315" y="7436718"/>
            <a:ext cx="6389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 smtClean="0">
                <a:solidFill>
                  <a:srgbClr val="002060"/>
                </a:solidFill>
              </a:rPr>
              <a:t>      </a:t>
            </a:r>
            <a:r>
              <a:rPr lang="uk-UA" sz="1600" dirty="0" smtClean="0">
                <a:solidFill>
                  <a:srgbClr val="002060"/>
                </a:solidFill>
              </a:rPr>
              <a:t>Якщо вам від 18 до 60 років, ви покинули свою домівку і є військовозобов’язаними, маєте стати на військовий облік за новим місцем фактичного проживання. Зробити це потрібно протягом 7 днів після приїзду. Звертатись до:</a:t>
            </a:r>
          </a:p>
          <a:p>
            <a:pPr lvl="0" algn="ctr"/>
            <a:r>
              <a:rPr lang="ru-RU" sz="1600" b="1" u="sng" dirty="0" err="1">
                <a:solidFill>
                  <a:srgbClr val="002060"/>
                </a:solidFill>
              </a:rPr>
              <a:t>Другий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відділ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Сумського</a:t>
            </a:r>
            <a:r>
              <a:rPr lang="ru-RU" sz="1600" b="1" u="sng" dirty="0">
                <a:solidFill>
                  <a:srgbClr val="002060"/>
                </a:solidFill>
              </a:rPr>
              <a:t> районного </a:t>
            </a:r>
            <a:r>
              <a:rPr lang="ru-RU" sz="1600" b="1" u="sng" dirty="0" err="1">
                <a:solidFill>
                  <a:srgbClr val="002060"/>
                </a:solidFill>
              </a:rPr>
              <a:t>територіального</a:t>
            </a:r>
            <a:r>
              <a:rPr lang="ru-RU" sz="1600" b="1" u="sng" dirty="0">
                <a:solidFill>
                  <a:srgbClr val="002060"/>
                </a:solidFill>
              </a:rPr>
              <a:t> центру </a:t>
            </a:r>
            <a:r>
              <a:rPr lang="ru-RU" sz="1600" b="1" u="sng" dirty="0" err="1">
                <a:solidFill>
                  <a:srgbClr val="002060"/>
                </a:solidFill>
              </a:rPr>
              <a:t>комплектування</a:t>
            </a:r>
            <a:r>
              <a:rPr lang="ru-RU" sz="1600" b="1" u="sng" dirty="0">
                <a:solidFill>
                  <a:srgbClr val="002060"/>
                </a:solidFill>
              </a:rPr>
              <a:t> та </a:t>
            </a:r>
            <a:r>
              <a:rPr lang="ru-RU" sz="1600" b="1" u="sng" dirty="0" err="1">
                <a:solidFill>
                  <a:srgbClr val="002060"/>
                </a:solidFill>
              </a:rPr>
              <a:t>соціальної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підтримки</a:t>
            </a:r>
            <a:endParaRPr lang="ru-RU" sz="1600" b="1" u="sng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</a:rPr>
              <a:t>м. Лебедин, </a:t>
            </a:r>
            <a:r>
              <a:rPr lang="ru-RU" sz="1600" dirty="0" err="1" smtClean="0">
                <a:solidFill>
                  <a:srgbClr val="002060"/>
                </a:solidFill>
              </a:rPr>
              <a:t>вул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</a:rPr>
              <a:t>Сумська</a:t>
            </a:r>
            <a:r>
              <a:rPr lang="ru-RU" sz="1600" dirty="0" smtClean="0">
                <a:solidFill>
                  <a:srgbClr val="002060"/>
                </a:solidFill>
              </a:rPr>
              <a:t>, 7 </a:t>
            </a:r>
          </a:p>
          <a:p>
            <a:pPr lvl="0" algn="ctr"/>
            <a:r>
              <a:rPr lang="uk-UA" sz="1600" b="1" dirty="0" smtClean="0">
                <a:solidFill>
                  <a:srgbClr val="002060"/>
                </a:solidFill>
              </a:rPr>
              <a:t>(05445)2-33-93</a:t>
            </a:r>
          </a:p>
        </p:txBody>
      </p:sp>
      <p:pic>
        <p:nvPicPr>
          <p:cNvPr id="8" name="Picture 8" descr="Школьные картинки (104+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0" b="90000" l="0" r="100000">
                        <a14:foregroundMark x1="5813" y1="10476" x2="5813" y2="10476"/>
                        <a14:foregroundMark x1="45963" y1="29048" x2="45963" y2="29048"/>
                        <a14:foregroundMark x1="45102" y1="25714" x2="45102" y2="25714"/>
                        <a14:foregroundMark x1="18515" y1="26667" x2="18515" y2="26667"/>
                        <a14:foregroundMark x1="18407" y1="26508" x2="18407" y2="26508"/>
                        <a14:foregroundMark x1="19268" y1="25873" x2="19268" y2="25873"/>
                        <a14:foregroundMark x1="20452" y1="29524" x2="20452" y2="29524"/>
                        <a14:foregroundMark x1="19914" y1="29206" x2="19914" y2="29206"/>
                        <a14:foregroundMark x1="19376" y1="29206" x2="19376" y2="29206"/>
                        <a14:foregroundMark x1="19914" y1="31270" x2="19914" y2="31270"/>
                        <a14:foregroundMark x1="20129" y1="31270" x2="20129" y2="31270"/>
                        <a14:foregroundMark x1="21098" y1="33810" x2="21098" y2="33810"/>
                        <a14:foregroundMark x1="20990" y1="34127" x2="20990" y2="34127"/>
                        <a14:foregroundMark x1="20237" y1="33492" x2="20237" y2="33492"/>
                        <a14:foregroundMark x1="19376" y1="29524" x2="19376" y2="29524"/>
                        <a14:foregroundMark x1="18084" y1="25714" x2="18084" y2="25714"/>
                        <a14:foregroundMark x1="19376" y1="24603" x2="19376" y2="24603"/>
                        <a14:foregroundMark x1="18084" y1="24127" x2="18084" y2="24127"/>
                        <a14:foregroundMark x1="17653" y1="23175" x2="17653" y2="23175"/>
                        <a14:foregroundMark x1="20667" y1="22857" x2="20667" y2="22857"/>
                        <a14:foregroundMark x1="44564" y1="23968" x2="44564" y2="23968"/>
                        <a14:foregroundMark x1="43918" y1="21905" x2="43918" y2="21905"/>
                        <a14:foregroundMark x1="44026" y1="21111" x2="44026" y2="21111"/>
                        <a14:foregroundMark x1="43918" y1="19524" x2="43918" y2="19524"/>
                        <a14:foregroundMark x1="43918" y1="18571" x2="43918" y2="18571"/>
                        <a14:foregroundMark x1="43488" y1="17302" x2="43488" y2="17302"/>
                        <a14:foregroundMark x1="42842" y1="16349" x2="42842" y2="16349"/>
                        <a14:foregroundMark x1="42842" y1="16349" x2="42842" y2="16349"/>
                        <a14:foregroundMark x1="44779" y1="13810" x2="44779" y2="13810"/>
                        <a14:foregroundMark x1="43703" y1="12222" x2="43703" y2="12222"/>
                        <a14:foregroundMark x1="45748" y1="16032" x2="45748" y2="16032"/>
                        <a14:foregroundMark x1="46932" y1="15079" x2="46932" y2="15079"/>
                        <a14:foregroundMark x1="51238" y1="19524" x2="51238" y2="19524"/>
                        <a14:foregroundMark x1="53391" y1="19048" x2="53391" y2="19048"/>
                        <a14:foregroundMark x1="53821" y1="20635" x2="53821" y2="20635"/>
                        <a14:foregroundMark x1="57804" y1="26667" x2="57804" y2="26667"/>
                        <a14:foregroundMark x1="58342" y1="22698" x2="58342" y2="22698"/>
                        <a14:foregroundMark x1="60065" y1="24444" x2="60065" y2="24444"/>
                        <a14:foregroundMark x1="60603" y1="27460" x2="60603" y2="27460"/>
                        <a14:foregroundMark x1="63186" y1="28254" x2="63186" y2="28254"/>
                        <a14:foregroundMark x1="64047" y1="30794" x2="64047" y2="30794"/>
                        <a14:foregroundMark x1="64155" y1="32540" x2="64155" y2="32540"/>
                        <a14:foregroundMark x1="54360" y1="31587" x2="54360" y2="31587"/>
                        <a14:foregroundMark x1="64586" y1="38095" x2="64586" y2="38095"/>
                        <a14:foregroundMark x1="60388" y1="33333" x2="60388" y2="33333"/>
                        <a14:foregroundMark x1="57158" y1="30794" x2="57158" y2="30794"/>
                        <a14:foregroundMark x1="55759" y1="27778" x2="55759" y2="27778"/>
                        <a14:foregroundMark x1="57696" y1="22698" x2="57696" y2="22698"/>
                        <a14:foregroundMark x1="58558" y1="21429" x2="58558" y2="21429"/>
                        <a14:foregroundMark x1="63509" y1="23333" x2="63509" y2="23333"/>
                        <a14:foregroundMark x1="65231" y1="26667" x2="65231" y2="26667"/>
                        <a14:foregroundMark x1="65231" y1="25873" x2="68461" y2="27460"/>
                        <a14:foregroundMark x1="67492" y1="30952" x2="67492" y2="30952"/>
                        <a14:foregroundMark x1="69537" y1="24444" x2="69537" y2="24444"/>
                        <a14:foregroundMark x1="71044" y1="19365" x2="71044" y2="19365"/>
                        <a14:foregroundMark x1="72121" y1="24603" x2="74704" y2="17778"/>
                        <a14:foregroundMark x1="70936" y1="18254" x2="71905" y2="16508"/>
                        <a14:foregroundMark x1="71798" y1="16349" x2="71798" y2="16349"/>
                        <a14:foregroundMark x1="72336" y1="24921" x2="72336" y2="24921"/>
                        <a14:foregroundMark x1="86437" y1="24603" x2="86437" y2="24603"/>
                        <a14:foregroundMark x1="89020" y1="22063" x2="89020" y2="22063"/>
                        <a14:foregroundMark x1="91604" y1="26667" x2="91604" y2="26667"/>
                        <a14:foregroundMark x1="93864" y1="27143" x2="93864" y2="27143"/>
                        <a14:foregroundMark x1="96771" y1="39365" x2="96771" y2="39365"/>
                        <a14:foregroundMark x1="93326" y1="42222" x2="93326" y2="42222"/>
                        <a14:foregroundMark x1="95694" y1="41111" x2="95694" y2="41111"/>
                        <a14:foregroundMark x1="98493" y1="38095" x2="98493" y2="38095"/>
                        <a14:foregroundMark x1="97955" y1="46190" x2="97955" y2="46190"/>
                        <a14:foregroundMark x1="95048" y1="26508" x2="95048" y2="26508"/>
                        <a14:foregroundMark x1="92573" y1="25397" x2="92573" y2="25397"/>
                        <a14:foregroundMark x1="96771" y1="34762" x2="96771" y2="34762"/>
                        <a14:foregroundMark x1="40904" y1="16984" x2="40904" y2="16984"/>
                        <a14:foregroundMark x1="38859" y1="17302" x2="38859" y2="17302"/>
                        <a14:foregroundMark x1="37998" y1="17619" x2="37998" y2="17619"/>
                        <a14:foregroundMark x1="36491" y1="18095" x2="36491" y2="18095"/>
                        <a14:foregroundMark x1="33046" y1="18095" x2="33046" y2="18095"/>
                        <a14:foregroundMark x1="31432" y1="18571" x2="31432" y2="18571"/>
                        <a14:foregroundMark x1="30463" y1="19524" x2="30463" y2="19524"/>
                        <a14:foregroundMark x1="29602" y1="20317" x2="29602" y2="20317"/>
                        <a14:foregroundMark x1="28848" y1="20317" x2="28848" y2="20317"/>
                        <a14:foregroundMark x1="25942" y1="21429" x2="25942" y2="21429"/>
                        <a14:foregroundMark x1="24435" y1="21429" x2="24435" y2="21429"/>
                        <a14:foregroundMark x1="23036" y1="21429" x2="23036" y2="21429"/>
                        <a14:foregroundMark x1="21851" y1="21429" x2="21851" y2="21429"/>
                        <a14:foregroundMark x1="19053" y1="21429" x2="42626" y2="13968"/>
                        <a14:foregroundMark x1="74919" y1="16984" x2="75780" y2="15238"/>
                        <a14:foregroundMark x1="93864" y1="78254" x2="93864" y2="78254"/>
                        <a14:foregroundMark x1="96771" y1="80000" x2="96771" y2="80000"/>
                        <a14:foregroundMark x1="93864" y1="80794" x2="93864" y2="80794"/>
                        <a14:foregroundMark x1="96878" y1="80317" x2="96878" y2="80317"/>
                        <a14:foregroundMark x1="83531" y1="27778" x2="83531" y2="27778"/>
                        <a14:foregroundMark x1="83315" y1="24921" x2="83315" y2="24921"/>
                        <a14:foregroundMark x1="81593" y1="22857" x2="81593" y2="22857"/>
                        <a14:foregroundMark x1="80086" y1="22063" x2="80086" y2="22063"/>
                        <a14:foregroundMark x1="78794" y1="21905" x2="78794" y2="21905"/>
                        <a14:foregroundMark x1="78364" y1="23175" x2="78364" y2="23175"/>
                        <a14:foregroundMark x1="74919" y1="23333" x2="74919" y2="23333"/>
                        <a14:foregroundMark x1="54898" y1="29048" x2="54898" y2="29048"/>
                        <a14:foregroundMark x1="95910" y1="29524" x2="95910" y2="29524"/>
                        <a14:foregroundMark x1="93434" y1="24444" x2="93434" y2="24444"/>
                        <a14:foregroundMark x1="89128" y1="20317" x2="89128" y2="20317"/>
                        <a14:foregroundMark x1="55221" y1="14762" x2="55221" y2="14762"/>
                        <a14:foregroundMark x1="56405" y1="15079" x2="56405" y2="15079"/>
                        <a14:foregroundMark x1="52637" y1="13810" x2="52637" y2="13810"/>
                        <a14:foregroundMark x1="50054" y1="16032" x2="50054" y2="16032"/>
                        <a14:foregroundMark x1="49516" y1="17778" x2="49516" y2="17778"/>
                        <a14:foregroundMark x1="48224" y1="11429" x2="48224" y2="11429"/>
                        <a14:foregroundMark x1="54037" y1="11429" x2="54037" y2="11429"/>
                        <a14:foregroundMark x1="87298" y1="54921" x2="87298" y2="54921"/>
                        <a14:foregroundMark x1="81916" y1="51270" x2="81916" y2="51270"/>
                        <a14:foregroundMark x1="80517" y1="46825" x2="88805" y2="62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9" b="8703"/>
          <a:stretch/>
        </p:blipFill>
        <p:spPr bwMode="auto">
          <a:xfrm>
            <a:off x="958843" y="668111"/>
            <a:ext cx="2760828" cy="16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28060" y="1157234"/>
            <a:ext cx="299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О С В І Т 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370" y="2320514"/>
            <a:ext cx="661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</a:rPr>
              <a:t>З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питань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прийому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зарахування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переведення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до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дошкільних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загальноосвітніх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професійно-технічних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та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вищих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навчальних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закладів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звертатися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до: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320D88-2FE3-9CCA-DAF0-EE8BC8B1EDB1}"/>
              </a:ext>
            </a:extLst>
          </p:cNvPr>
          <p:cNvSpPr txBox="1"/>
          <p:nvPr/>
        </p:nvSpPr>
        <p:spPr>
          <a:xfrm>
            <a:off x="234315" y="3140824"/>
            <a:ext cx="65134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освіти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молоді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спорту </a:t>
            </a:r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виконавчого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комітету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Лебединської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міської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ради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 Лебедин, пл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Соборна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1/1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2-26-46;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(05445) 2-04-05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понеділок-п’ятниця з 08-00 до </a:t>
            </a:r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16-00</a:t>
            </a:r>
            <a:endParaRPr lang="ru-RU" sz="1600" b="1" u="sng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781" y="4525819"/>
            <a:ext cx="6201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«Гаряча </a:t>
            </a:r>
            <a:r>
              <a:rPr lang="uk-UA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лінія» з питань освіти для мешканців тимчасово окупованих територій:  </a:t>
            </a:r>
          </a:p>
          <a:p>
            <a:pPr lvl="0" algn="ctr"/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0 800 504 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425 (</a:t>
            </a:r>
            <a:r>
              <a:rPr lang="ru-RU" sz="18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безкоштовно</a:t>
            </a:r>
            <a:r>
              <a:rPr lang="ru-RU" sz="18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8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046" y="5107320"/>
            <a:ext cx="640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ІНФОРМУВАННЯ ЧЕРЕЗ</a:t>
            </a:r>
          </a:p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СОЦІАЛЬНІ МЕРЕЖІ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6115" y="5985101"/>
            <a:ext cx="43510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dirty="0">
                <a:solidFill>
                  <a:srgbClr val="002060"/>
                </a:solidFill>
              </a:rPr>
              <a:t>О</a:t>
            </a:r>
            <a:r>
              <a:rPr lang="uk-UA" sz="1600" dirty="0" smtClean="0">
                <a:solidFill>
                  <a:srgbClr val="002060"/>
                </a:solidFill>
              </a:rPr>
              <a:t>тримати інформацію щодо соціального захисту вразливих категорій населення в </a:t>
            </a:r>
            <a:r>
              <a:rPr lang="uk-UA" sz="1600" dirty="0" err="1" smtClean="0">
                <a:solidFill>
                  <a:srgbClr val="002060"/>
                </a:solidFill>
              </a:rPr>
              <a:t>т.ч</a:t>
            </a:r>
            <a:r>
              <a:rPr lang="uk-UA" sz="1600" dirty="0" smtClean="0">
                <a:solidFill>
                  <a:srgbClr val="002060"/>
                </a:solidFill>
              </a:rPr>
              <a:t>. внутрішньо переміщених осіб можна в групі управління праці та соціального захисту населення виконкому Лебединської міської ради в мережі </a:t>
            </a:r>
            <a:r>
              <a:rPr lang="en-US" sz="1600" dirty="0" smtClean="0">
                <a:solidFill>
                  <a:srgbClr val="002060"/>
                </a:solidFill>
              </a:rPr>
              <a:t>Facebook</a:t>
            </a:r>
            <a:r>
              <a:rPr lang="uk-UA" sz="1600" dirty="0">
                <a:solidFill>
                  <a:srgbClr val="002060"/>
                </a:solidFill>
              </a:rPr>
              <a:t> </a:t>
            </a:r>
            <a:r>
              <a:rPr lang="en-US" sz="1600" b="1" u="sng" dirty="0">
                <a:solidFill>
                  <a:srgbClr val="7030A0"/>
                </a:solidFill>
              </a:rPr>
              <a:t>https://</a:t>
            </a:r>
            <a:r>
              <a:rPr lang="en-US" sz="1600" b="1" u="sng" dirty="0" smtClean="0">
                <a:solidFill>
                  <a:srgbClr val="7030A0"/>
                </a:solidFill>
              </a:rPr>
              <a:t>www.facebook.com/share/g/1A8s75RPVA</a:t>
            </a:r>
            <a:endParaRPr lang="uk-UA" sz="1600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8060" y="1015006"/>
            <a:ext cx="299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ОТРИМАННЯ ПАСПОРТА ГРОМАДЯНИНА УКРАЇНИ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370" y="2645107"/>
            <a:ext cx="661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</a:rPr>
              <a:t>З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питань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отримання</a:t>
            </a:r>
            <a:r>
              <a:rPr lang="ru-RU" sz="1600" dirty="0" smtClean="0">
                <a:solidFill>
                  <a:srgbClr val="002060"/>
                </a:solidFill>
              </a:rPr>
              <a:t> паспорта </a:t>
            </a:r>
            <a:r>
              <a:rPr lang="ru-RU" sz="1600" dirty="0" err="1" smtClean="0">
                <a:solidFill>
                  <a:srgbClr val="002060"/>
                </a:solidFill>
              </a:rPr>
              <a:t>громадянина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України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отримання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документів</a:t>
            </a:r>
            <a:r>
              <a:rPr lang="ru-RU" sz="1600" dirty="0" smtClean="0">
                <a:solidFill>
                  <a:srgbClr val="002060"/>
                </a:solidFill>
              </a:rPr>
              <a:t> для </a:t>
            </a:r>
            <a:r>
              <a:rPr lang="ru-RU" sz="1600" dirty="0" err="1" smtClean="0">
                <a:solidFill>
                  <a:srgbClr val="002060"/>
                </a:solidFill>
              </a:rPr>
              <a:t>виїзду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закордон,набуття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громадянства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України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проставлення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апостиля</a:t>
            </a:r>
            <a:r>
              <a:rPr lang="ru-RU" sz="1600" dirty="0" smtClean="0">
                <a:solidFill>
                  <a:srgbClr val="002060"/>
                </a:solidFill>
              </a:rPr>
              <a:t> на документах </a:t>
            </a:r>
            <a:r>
              <a:rPr lang="ru-RU" sz="1600" dirty="0" err="1" smtClean="0">
                <a:solidFill>
                  <a:srgbClr val="002060"/>
                </a:solidFill>
              </a:rPr>
              <a:t>необхідно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звертатися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до: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320D88-2FE3-9CCA-DAF0-EE8BC8B1EDB1}"/>
              </a:ext>
            </a:extLst>
          </p:cNvPr>
          <p:cNvSpPr txBox="1"/>
          <p:nvPr/>
        </p:nvSpPr>
        <p:spPr>
          <a:xfrm>
            <a:off x="215046" y="3476104"/>
            <a:ext cx="65134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Лебединський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відділ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державної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міграційної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служби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України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Сумській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області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Лебедин,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вул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Героїв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Майдану, 23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3-84-31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Вівторок-п’ятниця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</a:t>
            </a:r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09-00 </a:t>
            </a:r>
            <a:r>
              <a:rPr lang="uk-UA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18-00, субота з 9-00 до 16-45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Email: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5920@dmsu.gov.ua</a:t>
            </a:r>
            <a:endParaRPr lang="ru-RU" sz="1600" b="1" u="sng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5" b="97876" l="750" r="98375">
                        <a14:foregroundMark x1="13250" y1="38407" x2="13250" y2="38407"/>
                        <a14:foregroundMark x1="19750" y1="30088" x2="19750" y2="30088"/>
                        <a14:foregroundMark x1="29750" y1="29381" x2="29750" y2="29381"/>
                        <a14:foregroundMark x1="29625" y1="47434" x2="29625" y2="47434"/>
                        <a14:foregroundMark x1="23750" y1="52212" x2="23750" y2="52212"/>
                        <a14:foregroundMark x1="23000" y1="36991" x2="23000" y2="36991"/>
                        <a14:foregroundMark x1="25000" y1="33274" x2="25000" y2="33274"/>
                        <a14:foregroundMark x1="18375" y1="18230" x2="18375" y2="18230"/>
                        <a14:foregroundMark x1="11250" y1="23894" x2="11250" y2="23894"/>
                        <a14:foregroundMark x1="9250" y1="35575" x2="9250" y2="35575"/>
                        <a14:foregroundMark x1="4375" y1="52212" x2="4375" y2="52212"/>
                        <a14:foregroundMark x1="4000" y1="46903" x2="4000" y2="46903"/>
                        <a14:foregroundMark x1="3625" y1="38053" x2="3625" y2="38053"/>
                        <a14:foregroundMark x1="8625" y1="22478" x2="8625" y2="22478"/>
                        <a14:foregroundMark x1="12625" y1="18584" x2="12625" y2="18584"/>
                        <a14:foregroundMark x1="29750" y1="12566" x2="29750" y2="12566"/>
                        <a14:foregroundMark x1="31750" y1="13097" x2="31750" y2="13097"/>
                        <a14:foregroundMark x1="33375" y1="13982" x2="33375" y2="13982"/>
                        <a14:foregroundMark x1="37250" y1="17699" x2="37250" y2="17699"/>
                        <a14:foregroundMark x1="20625" y1="12389" x2="20625" y2="12389"/>
                        <a14:foregroundMark x1="29250" y1="34336" x2="29250" y2="34336"/>
                        <a14:foregroundMark x1="22750" y1="50796" x2="22750" y2="50796"/>
                        <a14:foregroundMark x1="17250" y1="45664" x2="17250" y2="45664"/>
                        <a14:foregroundMark x1="18250" y1="49381" x2="18250" y2="49381"/>
                        <a14:foregroundMark x1="15000" y1="52743" x2="15000" y2="52743"/>
                        <a14:foregroundMark x1="17625" y1="55929" x2="17625" y2="55929"/>
                        <a14:foregroundMark x1="22250" y1="49204" x2="22250" y2="49204"/>
                        <a14:foregroundMark x1="20000" y1="40354" x2="20000" y2="40354"/>
                        <a14:foregroundMark x1="16000" y1="42301" x2="16000" y2="42301"/>
                        <a14:foregroundMark x1="19000" y1="44956" x2="19000" y2="44956"/>
                        <a14:foregroundMark x1="45375" y1="51327" x2="45375" y2="51327"/>
                        <a14:foregroundMark x1="46375" y1="42832" x2="46375" y2="42832"/>
                        <a14:foregroundMark x1="46375" y1="38053" x2="46375" y2="38053"/>
                        <a14:foregroundMark x1="16250" y1="69558" x2="16250" y2="69558"/>
                        <a14:foregroundMark x1="12375" y1="66195" x2="12375" y2="66195"/>
                        <a14:foregroundMark x1="8750" y1="61062" x2="8750" y2="61062"/>
                        <a14:foregroundMark x1="6625" y1="58230" x2="6625" y2="58230"/>
                        <a14:foregroundMark x1="3625" y1="44602" x2="3625" y2="44602"/>
                        <a14:foregroundMark x1="3750" y1="35575" x2="3750" y2="35575"/>
                        <a14:foregroundMark x1="5375" y1="29558" x2="5375" y2="29558"/>
                        <a14:foregroundMark x1="3750" y1="49912" x2="3750" y2="49912"/>
                        <a14:foregroundMark x1="6000" y1="55929" x2="6000" y2="55929"/>
                        <a14:foregroundMark x1="10000" y1="20531" x2="10000" y2="20531"/>
                        <a14:foregroundMark x1="14375" y1="16283" x2="14375" y2="16283"/>
                        <a14:foregroundMark x1="18375" y1="13451" x2="18375" y2="13451"/>
                        <a14:foregroundMark x1="24625" y1="12389" x2="24625" y2="12389"/>
                        <a14:foregroundMark x1="43875" y1="86549" x2="43875" y2="86549"/>
                        <a14:foregroundMark x1="40875" y1="28850" x2="40875" y2="28850"/>
                        <a14:foregroundMark x1="34000" y1="42124" x2="34000" y2="42124"/>
                        <a14:foregroundMark x1="3375" y1="41239" x2="3375" y2="41239"/>
                        <a14:foregroundMark x1="7250" y1="25310" x2="7250" y2="25310"/>
                        <a14:foregroundMark x1="4375" y1="52035" x2="4375" y2="52035"/>
                        <a14:foregroundMark x1="4250" y1="47434" x2="4250" y2="47434"/>
                        <a14:foregroundMark x1="3375" y1="45487" x2="3375" y2="45487"/>
                        <a14:foregroundMark x1="3250" y1="43717" x2="3250" y2="43717"/>
                        <a14:foregroundMark x1="3250" y1="42124" x2="3250" y2="42124"/>
                        <a14:foregroundMark x1="3375" y1="40708" x2="3375" y2="40708"/>
                        <a14:foregroundMark x1="4000" y1="38407" x2="4000" y2="3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4"/>
          <a:stretch/>
        </p:blipFill>
        <p:spPr bwMode="auto">
          <a:xfrm>
            <a:off x="788975" y="954566"/>
            <a:ext cx="2624785" cy="16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6" y="6105957"/>
            <a:ext cx="2059438" cy="1503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9957" y="8126849"/>
            <a:ext cx="4168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6437F"/>
                </a:solidFill>
              </a:rPr>
              <a:t>Про головні новини із життя Лебединської міської територіальної громади можна дізнатися на сторінці Лебединської міської ради в мережі  </a:t>
            </a:r>
            <a:r>
              <a:rPr lang="en-US" sz="1600" dirty="0">
                <a:solidFill>
                  <a:srgbClr val="06437F"/>
                </a:solidFill>
              </a:rPr>
              <a:t>Facebook </a:t>
            </a:r>
            <a:r>
              <a:rPr lang="uk-UA" sz="1600" dirty="0" smtClean="0">
                <a:solidFill>
                  <a:srgbClr val="06437F"/>
                </a:solidFill>
              </a:rPr>
              <a:t> </a:t>
            </a:r>
            <a:r>
              <a:rPr lang="en-US" sz="1600" b="1" u="sng" dirty="0" smtClean="0">
                <a:solidFill>
                  <a:srgbClr val="7030A0"/>
                </a:solidFill>
              </a:rPr>
              <a:t>https://www.facebook.com/lebedynrada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4545" r="23783" b="32908"/>
          <a:stretch/>
        </p:blipFill>
        <p:spPr bwMode="auto">
          <a:xfrm>
            <a:off x="215045" y="8126849"/>
            <a:ext cx="2059439" cy="1335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64" y="816715"/>
            <a:ext cx="22685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923078"/>
            <a:ext cx="13954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661A82-A5E9-38BF-8F29-3F4FEC81E0BF}"/>
              </a:ext>
            </a:extLst>
          </p:cNvPr>
          <p:cNvSpPr txBox="1"/>
          <p:nvPr/>
        </p:nvSpPr>
        <p:spPr>
          <a:xfrm>
            <a:off x="852801" y="3703006"/>
            <a:ext cx="5334000" cy="221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«Гаряча лінія» </a:t>
            </a:r>
            <a:r>
              <a:rPr lang="uk-UA" sz="24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uk-UA" sz="24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</a:p>
          <a:p>
            <a:pPr algn="ctr"/>
            <a:r>
              <a:rPr lang="uk-UA" sz="1800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Сумський</a:t>
            </a:r>
            <a:r>
              <a:rPr lang="uk-UA" sz="1800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обласний контактний центр)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0 800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301 501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800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із стаціонарного або з мобільного </a:t>
            </a:r>
            <a:r>
              <a:rPr lang="uk-UA" sz="1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8.00 до 17.00</a:t>
            </a:r>
            <a:endParaRPr lang="x-none" sz="1800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884" y="2328015"/>
            <a:ext cx="60058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УРЯДОВА «ГАРЯЧА ЛІНІЯ»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0 </a:t>
            </a:r>
            <a:r>
              <a:rPr lang="ru-RU" sz="2400" b="1" dirty="0">
                <a:solidFill>
                  <a:srgbClr val="FF0000"/>
                </a:solidFill>
              </a:rPr>
              <a:t>800 507 309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БЕЗКОШТОВНО </a:t>
            </a:r>
            <a:r>
              <a:rPr lang="ru-RU" sz="2000" b="1" dirty="0">
                <a:solidFill>
                  <a:srgbClr val="002060"/>
                </a:solidFill>
              </a:rPr>
              <a:t>ЦІЛОДОБОВО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672" y="7343299"/>
            <a:ext cx="6005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САЙТ ПРОГРАМИ «РАДНИК з ПИТАНЬ ВПО»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www.radnyk.org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884" y="6070491"/>
            <a:ext cx="6005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CАЙТ МІНІСТЕРСТВА СОЦІАЛЬНОЇ ПОЛІТИКИ УКРАЇНИ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www.mlsp.gov.ua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884" y="8355944"/>
            <a:ext cx="6005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ОФІЦІЙНИЙ САЙТ ЛЕБЕДИНСЬКОЇ МІСЬКОЇ РАДИ 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https://lebedynrada.gov.ua/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8732" y="1152758"/>
            <a:ext cx="3488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002060"/>
                </a:solidFill>
              </a:rPr>
              <a:t>ОТРИМАННЯ СТАТУСУ ВНУТРІШНЬО ПЕРЕМІЩЕНОЇ ОСОБИ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Отримання статусу ВПО під час воєнного стану. Це варто знати | Громадський  Прості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" b="99523" l="1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" y="1123225"/>
            <a:ext cx="1965958" cy="12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8732" y="2497526"/>
            <a:ext cx="62263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800" dirty="0" smtClean="0">
                <a:solidFill>
                  <a:srgbClr val="002060"/>
                </a:solidFill>
              </a:rPr>
              <a:t>ЩОБ ОТРИМАТИ СТАТУС ВНУТРІШНЬО ПЕРЕМІЩЕНОЇ ОСОБИ ТА ПОДАТИ ЗАЯВУ НА ОТРИМАННЯ ДЕРЖАВНИХ СОЦІАЛЬНИХ ВИПЛАТ</a:t>
            </a:r>
          </a:p>
          <a:p>
            <a:pPr lvl="0" algn="ctr"/>
            <a:r>
              <a:rPr lang="uk-UA" sz="1600" dirty="0">
                <a:solidFill>
                  <a:srgbClr val="002060"/>
                </a:solidFill>
              </a:rPr>
              <a:t>с</a:t>
            </a:r>
            <a:r>
              <a:rPr lang="uk-UA" sz="1600" dirty="0" smtClean="0">
                <a:solidFill>
                  <a:srgbClr val="002060"/>
                </a:solidFill>
              </a:rPr>
              <a:t>лід звернутися до</a:t>
            </a:r>
          </a:p>
          <a:p>
            <a:pPr lvl="0" algn="ctr"/>
            <a:endParaRPr lang="uk-UA" sz="1600" dirty="0">
              <a:solidFill>
                <a:srgbClr val="002060"/>
              </a:solidFill>
            </a:endParaRPr>
          </a:p>
          <a:p>
            <a:pPr lvl="0" algn="ctr"/>
            <a:r>
              <a:rPr lang="uk-UA" sz="1800" b="1" dirty="0">
                <a:solidFill>
                  <a:srgbClr val="002060"/>
                </a:solidFill>
              </a:rPr>
              <a:t>У</a:t>
            </a:r>
            <a:r>
              <a:rPr lang="uk-UA" sz="1800" b="1" dirty="0" smtClean="0">
                <a:solidFill>
                  <a:srgbClr val="002060"/>
                </a:solidFill>
              </a:rPr>
              <a:t>правління праці та соціального захисту населення виконкому Лебединської міської ради за </a:t>
            </a:r>
            <a:r>
              <a:rPr lang="uk-UA" sz="1800" b="1" dirty="0" err="1" smtClean="0">
                <a:solidFill>
                  <a:srgbClr val="002060"/>
                </a:solidFill>
              </a:rPr>
              <a:t>адресою</a:t>
            </a:r>
            <a:r>
              <a:rPr lang="uk-UA" sz="1800" b="1" dirty="0" smtClean="0">
                <a:solidFill>
                  <a:srgbClr val="002060"/>
                </a:solidFill>
              </a:rPr>
              <a:t>:</a:t>
            </a:r>
          </a:p>
          <a:p>
            <a:pPr lvl="0" algn="ctr"/>
            <a:r>
              <a:rPr lang="uk-UA" sz="1800" b="1" dirty="0" smtClean="0">
                <a:solidFill>
                  <a:srgbClr val="002060"/>
                </a:solidFill>
              </a:rPr>
              <a:t>Сумська обл., м. Лебедин, вул. Сумська, 12, </a:t>
            </a:r>
          </a:p>
          <a:p>
            <a:pPr lvl="0" algn="ctr"/>
            <a:r>
              <a:rPr lang="uk-UA" sz="1800" b="1" dirty="0" smtClean="0">
                <a:solidFill>
                  <a:srgbClr val="002060"/>
                </a:solidFill>
              </a:rPr>
              <a:t>кабінет № 12  </a:t>
            </a:r>
          </a:p>
          <a:p>
            <a:pPr lvl="0" algn="ctr"/>
            <a:endParaRPr lang="uk-UA" sz="1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uk-UA" sz="1800" b="1" dirty="0" smtClean="0">
                <a:solidFill>
                  <a:srgbClr val="002060"/>
                </a:solidFill>
              </a:rPr>
              <a:t>Телефон:</a:t>
            </a:r>
            <a:r>
              <a:rPr lang="uk-UA" sz="1800" b="1" dirty="0" smtClean="0">
                <a:solidFill>
                  <a:srgbClr val="00B050"/>
                </a:solidFill>
              </a:rPr>
              <a:t> </a:t>
            </a:r>
            <a:r>
              <a:rPr lang="uk-UA" sz="1800" b="1" dirty="0" smtClean="0">
                <a:solidFill>
                  <a:srgbClr val="FF0000"/>
                </a:solidFill>
              </a:rPr>
              <a:t>(05445) 3-87-91</a:t>
            </a:r>
          </a:p>
          <a:p>
            <a:pPr lvl="0" algn="ctr"/>
            <a:r>
              <a:rPr lang="uk-UA" sz="1800" b="1" dirty="0" smtClean="0">
                <a:solidFill>
                  <a:srgbClr val="FF0000"/>
                </a:solidFill>
              </a:rPr>
              <a:t>                  (05445) 2-14-92</a:t>
            </a:r>
          </a:p>
          <a:p>
            <a:pPr lvl="0" algn="ctr"/>
            <a:r>
              <a:rPr lang="uk-UA" sz="1800" b="1" dirty="0" smtClean="0">
                <a:solidFill>
                  <a:srgbClr val="00B050"/>
                </a:solidFill>
              </a:rPr>
              <a:t>Електронна пошта: </a:t>
            </a:r>
            <a:r>
              <a:rPr lang="en-US" sz="1800" b="1" dirty="0" smtClean="0">
                <a:solidFill>
                  <a:srgbClr val="00B050"/>
                </a:solidFill>
              </a:rPr>
              <a:t>info26@dszn.sm.gov.ua</a:t>
            </a:r>
            <a:endParaRPr lang="uk-UA" sz="1800" b="1" dirty="0" smtClean="0">
              <a:solidFill>
                <a:srgbClr val="00B050"/>
              </a:solidFill>
            </a:endParaRPr>
          </a:p>
          <a:p>
            <a:pPr lvl="0" algn="ctr"/>
            <a:endParaRPr lang="uk-UA" sz="1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066" y="6404922"/>
            <a:ext cx="5985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u="sng" dirty="0" smtClean="0">
                <a:solidFill>
                  <a:srgbClr val="002060"/>
                </a:solidFill>
              </a:rPr>
              <a:t>Для отримання довідки ВПО необхідно подати такі документи:</a:t>
            </a:r>
          </a:p>
          <a:p>
            <a:pPr marL="285750" lvl="0" indent="-285750" algn="ctr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</a:rPr>
              <a:t>заява про взяття на облік внутрішньо переміщеної особи;</a:t>
            </a:r>
          </a:p>
          <a:p>
            <a:pPr marL="285750" lvl="0" indent="-285750" algn="ctr">
              <a:buFontTx/>
              <a:buChar char="-"/>
            </a:pPr>
            <a:r>
              <a:rPr lang="uk-UA" sz="1600" dirty="0">
                <a:solidFill>
                  <a:srgbClr val="002060"/>
                </a:solidFill>
              </a:rPr>
              <a:t>д</a:t>
            </a:r>
            <a:r>
              <a:rPr lang="uk-UA" sz="1600" dirty="0" smtClean="0">
                <a:solidFill>
                  <a:srgbClr val="002060"/>
                </a:solidFill>
              </a:rPr>
              <a:t>окумент, що посвідчує особу заявника;</a:t>
            </a:r>
          </a:p>
          <a:p>
            <a:pPr marL="285750" lvl="0" indent="-285750" algn="ctr">
              <a:buFontTx/>
              <a:buChar char="-"/>
            </a:pPr>
            <a:r>
              <a:rPr lang="uk-UA" sz="1600" dirty="0">
                <a:solidFill>
                  <a:srgbClr val="002060"/>
                </a:solidFill>
              </a:rPr>
              <a:t>р</a:t>
            </a:r>
            <a:r>
              <a:rPr lang="uk-UA" sz="1600" dirty="0" smtClean="0">
                <a:solidFill>
                  <a:srgbClr val="002060"/>
                </a:solidFill>
              </a:rPr>
              <a:t>еєстраційний номер облікової картки платника податків;</a:t>
            </a:r>
          </a:p>
          <a:p>
            <a:pPr marL="285750" lvl="0" indent="-285750" algn="ctr">
              <a:buFontTx/>
              <a:buChar char="-"/>
            </a:pPr>
            <a:r>
              <a:rPr lang="uk-UA" sz="1600" dirty="0" smtClean="0">
                <a:solidFill>
                  <a:srgbClr val="002060"/>
                </a:solidFill>
              </a:rPr>
              <a:t>свідоцтво про народження дитини (за необхідності)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752" y="8229600"/>
            <a:ext cx="5799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err="1" smtClean="0"/>
              <a:t>Отримати</a:t>
            </a:r>
            <a:r>
              <a:rPr lang="ru-RU" sz="1800" b="1" dirty="0" smtClean="0"/>
              <a:t> статус </a:t>
            </a:r>
            <a:r>
              <a:rPr lang="ru-RU" sz="1800" b="1" dirty="0" err="1" smtClean="0"/>
              <a:t>внутрішньо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переміщеної</a:t>
            </a:r>
            <a:r>
              <a:rPr lang="ru-RU" sz="1800" b="1" dirty="0" smtClean="0"/>
              <a:t> особи </a:t>
            </a:r>
            <a:r>
              <a:rPr lang="ru-RU" sz="1800" b="1" dirty="0" err="1" smtClean="0"/>
              <a:t>можна</a:t>
            </a:r>
            <a:r>
              <a:rPr lang="ru-RU" sz="1800" b="1" dirty="0" smtClean="0"/>
              <a:t> за </a:t>
            </a:r>
            <a:r>
              <a:rPr lang="ru-RU" sz="1800" b="1" dirty="0" err="1"/>
              <a:t>допомогою</a:t>
            </a:r>
            <a:r>
              <a:rPr lang="ru-RU" sz="1800" b="1" dirty="0"/>
              <a:t>  </a:t>
            </a:r>
            <a:r>
              <a:rPr lang="ru-RU" sz="1800" b="1" dirty="0" err="1"/>
              <a:t>застосунку</a:t>
            </a:r>
            <a:r>
              <a:rPr lang="ru-RU" sz="1800" b="1" dirty="0"/>
              <a:t> «</a:t>
            </a:r>
            <a:r>
              <a:rPr lang="ru-RU" sz="1800" b="1" dirty="0" err="1" smtClean="0"/>
              <a:t>Дія</a:t>
            </a:r>
            <a:r>
              <a:rPr lang="ru-RU" sz="1800" b="1" dirty="0" smtClean="0"/>
              <a:t>» </a:t>
            </a:r>
            <a:r>
              <a:rPr lang="ru-RU" sz="1800" b="1" u="sng" dirty="0" smtClean="0"/>
              <a:t>https</a:t>
            </a:r>
            <a:r>
              <a:rPr lang="ru-RU" sz="1800" b="1" u="sng" dirty="0"/>
              <a:t>://paperless.diia.gov.ua</a:t>
            </a:r>
            <a:r>
              <a:rPr lang="ru-RU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5433" y="1053494"/>
            <a:ext cx="3335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ДЕ І ЯК МОЖНА ЗНАЙТИ МІСЦЕ ТИМЧАСОВОГО ПРОЖИВАННЯ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885" y="2280728"/>
            <a:ext cx="611293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здійснити 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пошук </a:t>
            </a: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житла 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сайтах: 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uk-UA" sz="1200" kern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Прихисток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за посиланням:  </a:t>
            </a:r>
            <a:r>
              <a:rPr lang="uk-UA" sz="1200" b="1" u="sng" kern="1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https://</a:t>
            </a:r>
            <a:r>
              <a:rPr lang="uk-UA" sz="1200" b="1" u="sng" kern="1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prykhystok.gov.ua/find</a:t>
            </a:r>
            <a:r>
              <a:rPr lang="uk-UA" sz="1200" kern="1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«Допомагай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за </a:t>
            </a: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посиланням: </a:t>
            </a:r>
            <a:r>
              <a:rPr lang="en-US" sz="1200" b="1" u="sng" kern="1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</a:t>
            </a:r>
            <a:r>
              <a:rPr lang="en-US" sz="1200" b="1" u="sng" kern="1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://</a:t>
            </a:r>
            <a:r>
              <a:rPr lang="en-US" sz="1200" b="1" u="sng" kern="1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dopomagai.org/find</a:t>
            </a:r>
            <a:endParaRPr lang="uk-UA" sz="1200" b="1" u="sng" kern="1800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за 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необхідності зареєструватися та залишити заявку;  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шукати </a:t>
            </a:r>
            <a:r>
              <a:rPr lang="uk-UA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житло в приватних оголошеннях місцевих ЗМІ та соціальних </a:t>
            </a:r>
            <a:r>
              <a:rPr lang="uk-UA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мережах.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1200" kern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звернутися</a:t>
            </a:r>
            <a:r>
              <a:rPr lang="ru-RU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особисто</a:t>
            </a:r>
            <a:r>
              <a:rPr lang="ru-RU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до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управління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праці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соціального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захисту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населення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виконкому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Лебединської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міської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ради за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адресою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м. Лебедин,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вул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Сумська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12, </a:t>
            </a:r>
            <a:r>
              <a:rPr lang="ru-RU" sz="1200" kern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кабінет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№ 12</a:t>
            </a:r>
            <a:r>
              <a:rPr lang="ru-RU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Телефон: (05445) 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3-87-91, (05445</a:t>
            </a:r>
            <a:r>
              <a:rPr lang="ru-RU" sz="12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1200" kern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2-14-92</a:t>
            </a:r>
            <a:endParaRPr lang="x-none" sz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Рисунок 8" descr="Що варто знати про пошук та оренду житла у період війни • Marketer •  Marketer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7" b="95545" l="19531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6" y="628162"/>
            <a:ext cx="2314258" cy="1866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37415" y="4207396"/>
            <a:ext cx="3771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dirty="0"/>
              <a:t>Розпорядженням голови Сумської обласної державної адміністрації – начальника обласної військової адміністрації від 29.10.2024 № 593-ОД «Про внесення змін до розпорядження голови Сумської обласної державної адміністрації – начальника обласної військової адміністрації від 09.11.2023 № 633-ОД» затверджено перелік </a:t>
            </a:r>
            <a:r>
              <a:rPr lang="uk-UA" sz="1000" dirty="0" smtClean="0"/>
              <a:t> місць </a:t>
            </a:r>
            <a:r>
              <a:rPr lang="uk-UA" sz="1000" dirty="0"/>
              <a:t>тимчасового проживання внутрішньо переміщених осіб у Сумській області у новій редакції, до якого </a:t>
            </a:r>
            <a:r>
              <a:rPr lang="uk-UA" sz="1000" dirty="0" smtClean="0"/>
              <a:t>включено :</a:t>
            </a:r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1029" name="Picture 5" descr="Лебединське педагогічне училище імені А. С. Макаренка, ЛПУ ім. А. С.  Макарен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10159" r="32522" b="23040"/>
          <a:stretch/>
        </p:blipFill>
        <p:spPr bwMode="auto">
          <a:xfrm>
            <a:off x="684465" y="4158577"/>
            <a:ext cx="2352951" cy="16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628" y="5992500"/>
            <a:ext cx="62798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2">
                    <a:lumMod val="50000"/>
                  </a:schemeClr>
                </a:solidFill>
              </a:rPr>
              <a:t>       Гуртожиток </a:t>
            </a:r>
            <a:r>
              <a:rPr lang="uk-UA" sz="1200" b="1" dirty="0">
                <a:solidFill>
                  <a:schemeClr val="bg2">
                    <a:lumMod val="50000"/>
                  </a:schemeClr>
                </a:solidFill>
              </a:rPr>
              <a:t>Комунального закладу Сумської обласної ради «Лебединський педагогічний фаховий коледж імені А. С. Макаренка"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  <a:p>
            <a:pPr lvl="0" algn="ctr"/>
            <a:r>
              <a:rPr lang="uk-UA" sz="1200" b="1" dirty="0" smtClean="0">
                <a:solidFill>
                  <a:srgbClr val="0070C0"/>
                </a:solidFill>
              </a:rPr>
              <a:t>Адреса </a:t>
            </a:r>
            <a:r>
              <a:rPr lang="uk-UA" sz="1200" b="1" dirty="0">
                <a:solidFill>
                  <a:srgbClr val="0070C0"/>
                </a:solidFill>
              </a:rPr>
              <a:t>місця тимчасового проживання: м. Лебедин, вул. Тараса Шевченка, </a:t>
            </a:r>
            <a:r>
              <a:rPr lang="uk-UA" sz="1200" b="1" dirty="0" smtClean="0">
                <a:solidFill>
                  <a:srgbClr val="0070C0"/>
                </a:solidFill>
              </a:rPr>
              <a:t>73 </a:t>
            </a:r>
            <a:r>
              <a:rPr lang="uk-UA" sz="1200" b="1" dirty="0">
                <a:solidFill>
                  <a:srgbClr val="0070C0"/>
                </a:solidFill>
              </a:rPr>
              <a:t>Телефон (05445) </a:t>
            </a:r>
            <a:r>
              <a:rPr lang="uk-UA" sz="1200" b="1" dirty="0" smtClean="0">
                <a:solidFill>
                  <a:srgbClr val="0070C0"/>
                </a:solidFill>
              </a:rPr>
              <a:t>3-86-42</a:t>
            </a:r>
          </a:p>
          <a:p>
            <a:pPr lvl="0" algn="ctr"/>
            <a:endParaRPr lang="uk-UA" sz="12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1200" b="1" dirty="0" smtClean="0">
                <a:solidFill>
                  <a:srgbClr val="0070C0"/>
                </a:solidFill>
              </a:rPr>
              <a:t>         Гуртожиток відокремленого структурного </a:t>
            </a:r>
            <a:r>
              <a:rPr lang="uk-UA" sz="1200" b="1" dirty="0" smtClean="0">
                <a:solidFill>
                  <a:srgbClr val="0070C0"/>
                </a:solidFill>
              </a:rPr>
              <a:t>підрозділу «</a:t>
            </a:r>
            <a:r>
              <a:rPr lang="uk-UA" sz="1200" b="1" dirty="0" err="1" smtClean="0">
                <a:solidFill>
                  <a:srgbClr val="0070C0"/>
                </a:solidFill>
              </a:rPr>
              <a:t>Маловисторопський</a:t>
            </a:r>
            <a:r>
              <a:rPr lang="uk-UA" sz="1200" b="1" dirty="0" smtClean="0">
                <a:solidFill>
                  <a:srgbClr val="0070C0"/>
                </a:solidFill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</a:rPr>
              <a:t>фаховий коледж імені П.С. Рибалка Сумського національного аграрного університету»</a:t>
            </a:r>
          </a:p>
          <a:p>
            <a:pPr algn="ctr"/>
            <a:r>
              <a:rPr lang="uk-UA" sz="1200" b="1" dirty="0">
                <a:solidFill>
                  <a:srgbClr val="0070C0"/>
                </a:solidFill>
              </a:rPr>
              <a:t>Адреса місця тимчасового проживання: </a:t>
            </a:r>
            <a:r>
              <a:rPr lang="uk-UA" sz="1200" b="1" dirty="0" smtClean="0">
                <a:solidFill>
                  <a:srgbClr val="0070C0"/>
                </a:solidFill>
              </a:rPr>
              <a:t>с. Малий </a:t>
            </a:r>
            <a:r>
              <a:rPr lang="uk-UA" sz="1200" b="1" dirty="0" err="1" smtClean="0">
                <a:solidFill>
                  <a:srgbClr val="0070C0"/>
                </a:solidFill>
              </a:rPr>
              <a:t>Вистороп</a:t>
            </a:r>
            <a:r>
              <a:rPr lang="uk-UA" sz="1200" b="1" dirty="0" smtClean="0">
                <a:solidFill>
                  <a:srgbClr val="0070C0"/>
                </a:solidFill>
              </a:rPr>
              <a:t>, </a:t>
            </a:r>
            <a:r>
              <a:rPr lang="uk-UA" sz="1200" b="1" dirty="0">
                <a:solidFill>
                  <a:srgbClr val="0070C0"/>
                </a:solidFill>
              </a:rPr>
              <a:t>вул. </a:t>
            </a:r>
            <a:r>
              <a:rPr lang="uk-UA" sz="1200" b="1" dirty="0" smtClean="0">
                <a:solidFill>
                  <a:srgbClr val="0070C0"/>
                </a:solidFill>
              </a:rPr>
              <a:t>Миру, 1 Телефон 0964079873</a:t>
            </a:r>
            <a:endParaRPr lang="uk-UA" sz="1200" b="1" dirty="0">
              <a:solidFill>
                <a:srgbClr val="0070C0"/>
              </a:solidFill>
            </a:endParaRPr>
          </a:p>
          <a:p>
            <a:pPr lvl="0" algn="ctr"/>
            <a:endParaRPr lang="uk-UA" sz="1200" b="1" dirty="0" smtClean="0">
              <a:solidFill>
                <a:srgbClr val="0070C0"/>
              </a:solidFill>
            </a:endParaRPr>
          </a:p>
          <a:p>
            <a:pPr lvl="0"/>
            <a:endParaRPr lang="uk-UA" sz="1200" b="1" dirty="0">
              <a:solidFill>
                <a:srgbClr val="0070C0"/>
              </a:solidFill>
            </a:endParaRPr>
          </a:p>
          <a:p>
            <a:pPr lvl="0"/>
            <a:r>
              <a:rPr lang="uk-UA" sz="1200" b="1" dirty="0" smtClean="0">
                <a:solidFill>
                  <a:srgbClr val="0070C0"/>
                </a:solidFill>
              </a:rPr>
              <a:t>Для </a:t>
            </a:r>
            <a:r>
              <a:rPr lang="uk-UA" sz="1200" b="1" dirty="0">
                <a:solidFill>
                  <a:srgbClr val="0070C0"/>
                </a:solidFill>
              </a:rPr>
              <a:t>отримання додаткової інформації звертатись до </a:t>
            </a:r>
            <a:r>
              <a:rPr lang="ru-RU" sz="1200" b="1" dirty="0" err="1">
                <a:solidFill>
                  <a:srgbClr val="0070C0"/>
                </a:solidFill>
              </a:rPr>
              <a:t>управління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праці</a:t>
            </a:r>
            <a:r>
              <a:rPr lang="ru-RU" sz="1200" b="1" dirty="0">
                <a:solidFill>
                  <a:srgbClr val="0070C0"/>
                </a:solidFill>
              </a:rPr>
              <a:t> та </a:t>
            </a:r>
            <a:r>
              <a:rPr lang="ru-RU" sz="1200" b="1" dirty="0" err="1">
                <a:solidFill>
                  <a:srgbClr val="0070C0"/>
                </a:solidFill>
              </a:rPr>
              <a:t>соціального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захисту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населення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виконкому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Лебединської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 err="1">
                <a:solidFill>
                  <a:srgbClr val="0070C0"/>
                </a:solidFill>
              </a:rPr>
              <a:t>міської</a:t>
            </a:r>
            <a:r>
              <a:rPr lang="ru-RU" sz="1200" b="1" dirty="0">
                <a:solidFill>
                  <a:srgbClr val="0070C0"/>
                </a:solidFill>
              </a:rPr>
              <a:t> ради за </a:t>
            </a:r>
            <a:r>
              <a:rPr lang="ru-RU" sz="1200" b="1" dirty="0" err="1">
                <a:solidFill>
                  <a:srgbClr val="0070C0"/>
                </a:solidFill>
              </a:rPr>
              <a:t>адресою</a:t>
            </a:r>
            <a:r>
              <a:rPr lang="ru-RU" sz="1200" b="1" dirty="0">
                <a:solidFill>
                  <a:srgbClr val="0070C0"/>
                </a:solidFill>
              </a:rPr>
              <a:t>  м. Лебедин, </a:t>
            </a:r>
            <a:r>
              <a:rPr lang="ru-RU" sz="1200" b="1" dirty="0" err="1">
                <a:solidFill>
                  <a:srgbClr val="0070C0"/>
                </a:solidFill>
              </a:rPr>
              <a:t>вул</a:t>
            </a:r>
            <a:r>
              <a:rPr lang="ru-RU" sz="1200" b="1" dirty="0">
                <a:solidFill>
                  <a:srgbClr val="0070C0"/>
                </a:solidFill>
              </a:rPr>
              <a:t>. </a:t>
            </a:r>
            <a:r>
              <a:rPr lang="ru-RU" sz="1200" b="1" dirty="0" err="1">
                <a:solidFill>
                  <a:srgbClr val="0070C0"/>
                </a:solidFill>
              </a:rPr>
              <a:t>Сумська</a:t>
            </a:r>
            <a:r>
              <a:rPr lang="ru-RU" sz="1200" b="1" dirty="0">
                <a:solidFill>
                  <a:srgbClr val="0070C0"/>
                </a:solidFill>
              </a:rPr>
              <a:t>, 12, </a:t>
            </a:r>
            <a:r>
              <a:rPr lang="ru-RU" sz="1200" b="1" dirty="0" err="1">
                <a:solidFill>
                  <a:srgbClr val="0070C0"/>
                </a:solidFill>
              </a:rPr>
              <a:t>кабінет</a:t>
            </a:r>
            <a:r>
              <a:rPr lang="ru-RU" sz="1200" b="1" dirty="0">
                <a:solidFill>
                  <a:srgbClr val="0070C0"/>
                </a:solidFill>
              </a:rPr>
              <a:t> № 12. Телефон: (05445) 3-87-91, (05445) </a:t>
            </a:r>
            <a:r>
              <a:rPr lang="ru-RU" sz="1200" b="1" dirty="0" smtClean="0">
                <a:solidFill>
                  <a:srgbClr val="0070C0"/>
                </a:solidFill>
              </a:rPr>
              <a:t>2-14-92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82628" y="5992500"/>
            <a:ext cx="354985" cy="2126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82628" y="6984152"/>
            <a:ext cx="354985" cy="2126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2239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3" y="868641"/>
            <a:ext cx="2607161" cy="1226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01284" y="927881"/>
            <a:ext cx="32567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200" b="1" dirty="0" smtClean="0">
                <a:solidFill>
                  <a:srgbClr val="002060"/>
                </a:solidFill>
              </a:rPr>
              <a:t>РАДА З ПИТАНЬ ВНУТРІШНЬО ПЕРЕМІЩЕНИХ ОСІБ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421" y="2109772"/>
            <a:ext cx="64242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Рада з </a:t>
            </a:r>
            <a:r>
              <a:rPr lang="ru-RU" b="1" dirty="0" err="1" smtClean="0">
                <a:solidFill>
                  <a:srgbClr val="002060"/>
                </a:solidFill>
              </a:rPr>
              <a:t>питань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внтрішньо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переміщених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осіб</a:t>
            </a:r>
            <a:r>
              <a:rPr lang="ru-RU" b="1" dirty="0" smtClean="0">
                <a:solidFill>
                  <a:srgbClr val="002060"/>
                </a:solidFill>
              </a:rPr>
              <a:t> при </a:t>
            </a:r>
            <a:r>
              <a:rPr lang="ru-RU" b="1" dirty="0" err="1" smtClean="0">
                <a:solidFill>
                  <a:srgbClr val="002060"/>
                </a:solidFill>
              </a:rPr>
              <a:t>виконавчому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комітеті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Лебединської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міської</a:t>
            </a:r>
            <a:r>
              <a:rPr lang="ru-RU" b="1" dirty="0" smtClean="0">
                <a:solidFill>
                  <a:srgbClr val="002060"/>
                </a:solidFill>
              </a:rPr>
              <a:t> ради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консультативно-</a:t>
            </a:r>
            <a:r>
              <a:rPr lang="ru-RU" dirty="0" err="1">
                <a:solidFill>
                  <a:srgbClr val="002060"/>
                </a:solidFill>
              </a:rPr>
              <a:t>дорадчий</a:t>
            </a:r>
            <a:r>
              <a:rPr lang="ru-RU" dirty="0">
                <a:solidFill>
                  <a:srgbClr val="002060"/>
                </a:solidFill>
              </a:rPr>
              <a:t> орган,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об’єднує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собою </a:t>
            </a:r>
            <a:r>
              <a:rPr lang="ru-RU" dirty="0" err="1">
                <a:solidFill>
                  <a:srgbClr val="002060"/>
                </a:solidFill>
              </a:rPr>
              <a:t>внутрішньо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переміщених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осіб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проактивною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громадянською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позицією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відповідними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досвідом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знаннями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ефективніше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захищати</a:t>
            </a:r>
            <a:r>
              <a:rPr lang="ru-RU" dirty="0">
                <a:solidFill>
                  <a:srgbClr val="002060"/>
                </a:solidFill>
              </a:rPr>
              <a:t> права та </a:t>
            </a:r>
            <a:r>
              <a:rPr lang="ru-RU" dirty="0" err="1">
                <a:solidFill>
                  <a:srgbClr val="002060"/>
                </a:solidFill>
              </a:rPr>
              <a:t>інтереси</a:t>
            </a:r>
            <a:r>
              <a:rPr lang="ru-RU" dirty="0">
                <a:solidFill>
                  <a:srgbClr val="002060"/>
                </a:solidFill>
              </a:rPr>
              <a:t> ВПО в </a:t>
            </a:r>
            <a:r>
              <a:rPr lang="ru-RU" dirty="0" err="1" smtClean="0">
                <a:solidFill>
                  <a:srgbClr val="002060"/>
                </a:solidFill>
              </a:rPr>
              <a:t>громаді</a:t>
            </a:r>
            <a:r>
              <a:rPr lang="ru-RU" dirty="0" smtClean="0">
                <a:solidFill>
                  <a:srgbClr val="002060"/>
                </a:solidFill>
              </a:rPr>
              <a:t>. Рада ВПО </a:t>
            </a:r>
            <a:r>
              <a:rPr lang="ru-RU" dirty="0" err="1" smtClean="0">
                <a:solidFill>
                  <a:srgbClr val="002060"/>
                </a:solidFill>
              </a:rPr>
              <a:t>допомагає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вимушеним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переселенцям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адаптуватися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нових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місцях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залучають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ухвалення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стратегічно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рішень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419" y="3880331"/>
            <a:ext cx="6424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Контакти ради ВПО при </a:t>
            </a:r>
            <a:r>
              <a:rPr lang="ru-RU" b="1" dirty="0">
                <a:solidFill>
                  <a:srgbClr val="002060"/>
                </a:solidFill>
              </a:rPr>
              <a:t>при </a:t>
            </a:r>
            <a:r>
              <a:rPr lang="ru-RU" b="1" dirty="0" err="1">
                <a:solidFill>
                  <a:srgbClr val="002060"/>
                </a:solidFill>
              </a:rPr>
              <a:t>виконавчому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комітеті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Лебединської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міської</a:t>
            </a:r>
            <a:r>
              <a:rPr lang="ru-RU" b="1" dirty="0">
                <a:solidFill>
                  <a:srgbClr val="002060"/>
                </a:solidFill>
              </a:rPr>
              <a:t> ради</a:t>
            </a:r>
            <a:endParaRPr lang="uk-UA" b="1" dirty="0" smtClean="0">
              <a:solidFill>
                <a:srgbClr val="00206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Голова ради ВПО</a:t>
            </a:r>
          </a:p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Солоненко</a:t>
            </a:r>
            <a:r>
              <a:rPr lang="uk-UA" dirty="0" smtClean="0">
                <a:solidFill>
                  <a:srgbClr val="002060"/>
                </a:solidFill>
              </a:rPr>
              <a:t> Олена Геннадіївна, контактний телефон 099-978-04-63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5" y="5134630"/>
            <a:ext cx="2302516" cy="1295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910839" y="5453108"/>
            <a:ext cx="3580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АДМІНІСТРАТИВНІ ПОСЛУГИ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2885" y="6516190"/>
            <a:ext cx="63982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oogle Sans"/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отримання</a:t>
            </a:r>
            <a:r>
              <a:rPr lang="ru-RU" dirty="0" smtClean="0">
                <a:solidFill>
                  <a:srgbClr val="002060"/>
                </a:solidFill>
                <a:latin typeface="Google Sans"/>
              </a:rPr>
              <a:t> таких </a:t>
            </a: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адміністративних</a:t>
            </a:r>
            <a:r>
              <a:rPr lang="ru-RU" dirty="0" smtClean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послуг</a:t>
            </a:r>
            <a:r>
              <a:rPr lang="ru-RU" dirty="0" smtClean="0">
                <a:solidFill>
                  <a:srgbClr val="002060"/>
                </a:solidFill>
                <a:latin typeface="Google Sans"/>
              </a:rPr>
              <a:t> як: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Google Sans"/>
              </a:rPr>
              <a:t>Декларування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реєстрація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/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зняття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місця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проживання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перебування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фізичних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осіб</a:t>
            </a:r>
            <a:endParaRPr lang="ru-RU" dirty="0">
              <a:solidFill>
                <a:srgbClr val="002060"/>
              </a:solidFill>
              <a:latin typeface="Google San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реєстрації</a:t>
            </a:r>
            <a:r>
              <a:rPr lang="ru-RU" dirty="0" smtClean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речових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прав на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нерухоме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майно</a:t>
            </a:r>
            <a:r>
              <a:rPr lang="ru-RU" dirty="0" smtClean="0">
                <a:solidFill>
                  <a:srgbClr val="002060"/>
                </a:solidFill>
                <a:latin typeface="Google Sans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послуги</a:t>
            </a:r>
            <a:r>
              <a:rPr lang="ru-RU" dirty="0" smtClean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Google Sans"/>
              </a:rPr>
              <a:t>земельній</a:t>
            </a:r>
            <a:r>
              <a:rPr lang="ru-RU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oogle Sans"/>
              </a:rPr>
              <a:t>сфері</a:t>
            </a:r>
            <a:endParaRPr lang="ru-RU" dirty="0" smtClean="0">
              <a:solidFill>
                <a:srgbClr val="002060"/>
              </a:solidFill>
              <a:latin typeface="Google San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</a:rPr>
              <a:t>Державна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реєстрація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юридичних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фізичних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осіб-підприємців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Послуги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архітектури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будівельної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</a:rPr>
              <a:t>Отримання витягів з державних реєстрів та інше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</a:rPr>
              <a:t>необхідно звернутися до:</a:t>
            </a:r>
            <a:endParaRPr lang="ru-RU" sz="1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 err="1" smtClean="0">
                <a:solidFill>
                  <a:srgbClr val="002060"/>
                </a:solidFill>
              </a:rPr>
              <a:t>Управління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>
                <a:solidFill>
                  <a:srgbClr val="002060"/>
                </a:solidFill>
              </a:rPr>
              <a:t>«Центр </a:t>
            </a:r>
            <a:r>
              <a:rPr lang="ru-RU" sz="1600" b="1" u="sng" dirty="0" err="1">
                <a:solidFill>
                  <a:srgbClr val="002060"/>
                </a:solidFill>
              </a:rPr>
              <a:t>надання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адміністративних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послуг</a:t>
            </a:r>
            <a:r>
              <a:rPr lang="ru-RU" sz="1600" b="1" u="sng" dirty="0">
                <a:solidFill>
                  <a:srgbClr val="002060"/>
                </a:solidFill>
              </a:rPr>
              <a:t>» </a:t>
            </a:r>
            <a:r>
              <a:rPr lang="ru-RU" sz="1600" b="1" u="sng" dirty="0" err="1">
                <a:solidFill>
                  <a:srgbClr val="002060"/>
                </a:solidFill>
              </a:rPr>
              <a:t>виконавчого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комітету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Лебединської</a:t>
            </a:r>
            <a:r>
              <a:rPr lang="ru-RU" sz="1600" b="1" u="sng" dirty="0">
                <a:solidFill>
                  <a:srgbClr val="002060"/>
                </a:solidFill>
              </a:rPr>
              <a:t> </a:t>
            </a:r>
            <a:r>
              <a:rPr lang="ru-RU" sz="1600" b="1" u="sng" dirty="0" err="1">
                <a:solidFill>
                  <a:srgbClr val="002060"/>
                </a:solidFill>
              </a:rPr>
              <a:t>міської</a:t>
            </a:r>
            <a:r>
              <a:rPr lang="ru-RU" sz="1600" b="1" u="sng" dirty="0">
                <a:solidFill>
                  <a:srgbClr val="002060"/>
                </a:solidFill>
              </a:rPr>
              <a:t> ради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м. Лебедин, </a:t>
            </a:r>
            <a:r>
              <a:rPr lang="ru-RU" sz="1600" dirty="0" err="1">
                <a:solidFill>
                  <a:srgbClr val="002060"/>
                </a:solidFill>
              </a:rPr>
              <a:t>вул</a:t>
            </a:r>
            <a:r>
              <a:rPr lang="ru-RU" sz="1600" dirty="0">
                <a:solidFill>
                  <a:srgbClr val="002060"/>
                </a:solidFill>
              </a:rPr>
              <a:t>. Тараса </a:t>
            </a:r>
            <a:r>
              <a:rPr lang="ru-RU" sz="1600" dirty="0" err="1">
                <a:solidFill>
                  <a:srgbClr val="002060"/>
                </a:solidFill>
              </a:rPr>
              <a:t>Шевченка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smtClean="0">
                <a:solidFill>
                  <a:srgbClr val="002060"/>
                </a:solidFill>
              </a:rPr>
              <a:t>26, </a:t>
            </a:r>
            <a:r>
              <a:rPr lang="ru-RU" sz="1600" b="1" dirty="0" smtClean="0">
                <a:solidFill>
                  <a:srgbClr val="002060"/>
                </a:solidFill>
              </a:rPr>
              <a:t>(05445</a:t>
            </a:r>
            <a:r>
              <a:rPr lang="ru-RU" sz="1600" b="1" dirty="0">
                <a:solidFill>
                  <a:srgbClr val="002060"/>
                </a:solidFill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</a:rPr>
              <a:t>2-19-26</a:t>
            </a:r>
          </a:p>
          <a:p>
            <a:pPr algn="ctr"/>
            <a:r>
              <a:rPr lang="uk-UA" sz="1600" dirty="0" smtClean="0">
                <a:solidFill>
                  <a:srgbClr val="00B050"/>
                </a:solidFill>
              </a:rPr>
              <a:t>Сайт: </a:t>
            </a:r>
            <a:r>
              <a:rPr lang="en-US" sz="1600" b="1" dirty="0" smtClean="0">
                <a:solidFill>
                  <a:srgbClr val="00B050"/>
                </a:solidFill>
              </a:rPr>
              <a:t>https</a:t>
            </a:r>
            <a:r>
              <a:rPr lang="en-US" sz="1600" b="1" dirty="0">
                <a:solidFill>
                  <a:srgbClr val="00B050"/>
                </a:solidFill>
              </a:rPr>
              <a:t>://</a:t>
            </a:r>
            <a:r>
              <a:rPr lang="en-US" sz="1600" b="1" dirty="0" smtClean="0">
                <a:solidFill>
                  <a:srgbClr val="00B050"/>
                </a:solidFill>
              </a:rPr>
              <a:t>lebedynrada.gov.ua/</a:t>
            </a:r>
            <a:r>
              <a:rPr lang="uk-UA" sz="1600" b="1" dirty="0" smtClean="0">
                <a:solidFill>
                  <a:srgbClr val="00B050"/>
                </a:solidFill>
              </a:rPr>
              <a:t>приймальня/</a:t>
            </a: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</a:rPr>
              <a:t>administrativni-poslugi</a:t>
            </a:r>
            <a:r>
              <a:rPr lang="en-US" sz="1600" b="1" dirty="0">
                <a:solidFill>
                  <a:srgbClr val="00B050"/>
                </a:solidFill>
              </a:rPr>
              <a:t>/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pic>
        <p:nvPicPr>
          <p:cNvPr id="4104" name="Picture 8" descr="Житомир.info | За рік у Житомирській області рівень зайнятості населення  віком 15-70 років збільшився, – статисти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375787" y="1252994"/>
            <a:ext cx="2572896" cy="1578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92522" y="1811357"/>
            <a:ext cx="374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ПРАЦЕВЛАШТУВАННЯ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5787" y="3702903"/>
            <a:ext cx="6106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>
                <a:solidFill>
                  <a:srgbClr val="0070C0"/>
                </a:solidFill>
              </a:rPr>
              <a:t>Лебединське управління Сумської філії Сумського обласного центру зайнятості</a:t>
            </a:r>
            <a:endParaRPr lang="ru-RU" sz="2000" b="1" u="sng" dirty="0">
              <a:solidFill>
                <a:srgbClr val="0070C0"/>
              </a:solidFill>
            </a:endParaRPr>
          </a:p>
          <a:p>
            <a:pPr algn="ctr"/>
            <a:r>
              <a:rPr lang="uk-UA" sz="1800" dirty="0" err="1">
                <a:solidFill>
                  <a:srgbClr val="0070C0"/>
                </a:solidFill>
              </a:rPr>
              <a:t>м.Лебедин</a:t>
            </a:r>
            <a:r>
              <a:rPr lang="uk-UA" sz="1800" dirty="0">
                <a:solidFill>
                  <a:srgbClr val="0070C0"/>
                </a:solidFill>
              </a:rPr>
              <a:t>, </a:t>
            </a:r>
            <a:r>
              <a:rPr lang="uk-UA" sz="1800" dirty="0" err="1">
                <a:solidFill>
                  <a:srgbClr val="0070C0"/>
                </a:solidFill>
              </a:rPr>
              <a:t>вул.Сумська</a:t>
            </a:r>
            <a:r>
              <a:rPr lang="uk-UA" sz="1800" dirty="0">
                <a:solidFill>
                  <a:srgbClr val="0070C0"/>
                </a:solidFill>
              </a:rPr>
              <a:t>, 2-Б</a:t>
            </a:r>
            <a:endParaRPr lang="ru-RU" sz="1800" dirty="0">
              <a:solidFill>
                <a:srgbClr val="0070C0"/>
              </a:solidFill>
            </a:endParaRPr>
          </a:p>
          <a:p>
            <a:pPr algn="ctr"/>
            <a:r>
              <a:rPr lang="uk-UA" sz="2000" dirty="0" smtClean="0">
                <a:solidFill>
                  <a:srgbClr val="0070C0"/>
                </a:solidFill>
              </a:rPr>
              <a:t>099-066-27-85</a:t>
            </a:r>
          </a:p>
          <a:p>
            <a:pPr algn="ctr"/>
            <a:r>
              <a:rPr lang="uk-UA" sz="1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понеділок-п’ятниця з 08-00 до </a:t>
            </a:r>
            <a:r>
              <a:rPr lang="uk-UA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16-00</a:t>
            </a:r>
            <a:endParaRPr lang="ru-RU" sz="1800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885" y="8976403"/>
            <a:ext cx="6201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«</a:t>
            </a:r>
            <a:r>
              <a:rPr lang="ru-RU" sz="2000" b="1" dirty="0" err="1">
                <a:solidFill>
                  <a:srgbClr val="00B050"/>
                </a:solidFill>
              </a:rPr>
              <a:t>Гаряча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лінія</a:t>
            </a:r>
            <a:r>
              <a:rPr lang="ru-RU" sz="2000" b="1" dirty="0">
                <a:solidFill>
                  <a:srgbClr val="00B050"/>
                </a:solidFill>
              </a:rPr>
              <a:t>» </a:t>
            </a:r>
            <a:r>
              <a:rPr lang="ru-RU" sz="2000" b="1" dirty="0" err="1">
                <a:solidFill>
                  <a:srgbClr val="00B050"/>
                </a:solidFill>
              </a:rPr>
              <a:t>Державної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служби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зайнятості</a:t>
            </a:r>
            <a:r>
              <a:rPr lang="ru-RU" sz="2000" b="1" dirty="0">
                <a:solidFill>
                  <a:srgbClr val="00B050"/>
                </a:solidFill>
              </a:rPr>
              <a:t>: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0 800 337 020 </a:t>
            </a:r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 err="1">
                <a:solidFill>
                  <a:srgbClr val="00B050"/>
                </a:solidFill>
              </a:rPr>
              <a:t>безкоштовно</a:t>
            </a:r>
            <a:r>
              <a:rPr lang="ru-RU" sz="20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30" y="3003262"/>
            <a:ext cx="624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ru-RU" sz="1800" dirty="0" err="1">
                <a:solidFill>
                  <a:srgbClr val="002060"/>
                </a:solidFill>
              </a:rPr>
              <a:t>Якщо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ви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хочете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знайти</a:t>
            </a:r>
            <a:r>
              <a:rPr lang="ru-RU" sz="1800" dirty="0">
                <a:solidFill>
                  <a:srgbClr val="002060"/>
                </a:solidFill>
              </a:rPr>
              <a:t> роботу (</a:t>
            </a:r>
            <a:r>
              <a:rPr lang="ru-RU" sz="1800" dirty="0" err="1">
                <a:solidFill>
                  <a:srgbClr val="002060"/>
                </a:solidFill>
              </a:rPr>
              <a:t>тимчасову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або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постійну</a:t>
            </a:r>
            <a:r>
              <a:rPr lang="ru-RU" sz="1800" dirty="0">
                <a:solidFill>
                  <a:srgbClr val="002060"/>
                </a:solidFill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2060"/>
                </a:solidFill>
              </a:rPr>
              <a:t>н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еобхідно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звернутися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до: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733" y="5272563"/>
            <a:ext cx="635844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800" b="1" dirty="0">
                <a:solidFill>
                  <a:srgbClr val="002060"/>
                </a:solidFill>
              </a:rPr>
              <a:t>Ви можете </a:t>
            </a:r>
            <a:r>
              <a:rPr lang="ru-RU" sz="1800" b="1" dirty="0" err="1" smtClean="0">
                <a:solidFill>
                  <a:srgbClr val="002060"/>
                </a:solidFill>
              </a:rPr>
              <a:t>отримати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такі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послуги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2060"/>
                </a:solidFill>
              </a:rPr>
              <a:t>допомога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</a:t>
            </a:r>
            <a:r>
              <a:rPr lang="ru-RU" sz="1800" dirty="0" err="1">
                <a:solidFill>
                  <a:srgbClr val="002060"/>
                </a:solidFill>
              </a:rPr>
              <a:t>пошуку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роботи</a:t>
            </a:r>
            <a:r>
              <a:rPr lang="ru-RU" sz="1800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2060"/>
                </a:solidFill>
              </a:rPr>
              <a:t>консультація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з </a:t>
            </a:r>
            <a:r>
              <a:rPr lang="ru-RU" sz="1800" dirty="0" err="1" smtClean="0">
                <a:solidFill>
                  <a:srgbClr val="002060"/>
                </a:solidFill>
              </a:rPr>
              <a:t>працевлаштування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uk-UA" sz="1800" b="1" dirty="0" smtClean="0">
                <a:solidFill>
                  <a:srgbClr val="00B050"/>
                </a:solidFill>
              </a:rPr>
              <a:t>Сайт:  </a:t>
            </a:r>
            <a:r>
              <a:rPr lang="en-US" sz="1800" b="1" u="sng" dirty="0" smtClean="0">
                <a:solidFill>
                  <a:srgbClr val="00B050"/>
                </a:solidFill>
              </a:rPr>
              <a:t>https://www.dcz.gov.ua</a:t>
            </a:r>
            <a:r>
              <a:rPr lang="uk-UA" sz="1800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251" y="6874936"/>
            <a:ext cx="630149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Центр зайнятості також може запропонувати</a:t>
            </a:r>
            <a:endParaRPr kumimoji="0" lang="uk-UA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оплачувані громадські роботи та роботи тимчасового характеру;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допомогу при відкритті власної справи;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підвищення кваліфікації (безкоштовне навчання);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ваучер на безкоштовне навчання громадянам 45+. 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31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6662" y="987976"/>
            <a:ext cx="29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СОЦІАЛЬНІ ПОСЛУГИ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84" name="Picture 12" descr="Запрошуємо надавачів соціальних послуг долучитися до реалізації  експериментального проєкту - Житомирська обласна військова адміністрація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0" b="100000" l="0" r="100000">
                        <a14:foregroundMark x1="10532" y1="47326" x2="10532" y2="47326"/>
                        <a14:foregroundMark x1="9338" y1="16578" x2="9338" y2="16578"/>
                        <a14:foregroundMark x1="9338" y1="79144" x2="9338" y2="79144"/>
                        <a14:foregroundMark x1="27687" y1="62834" x2="27687" y2="62834"/>
                        <a14:foregroundMark x1="25733" y1="46257" x2="25733" y2="46257"/>
                        <a14:foregroundMark x1="76547" y1="45455" x2="76547" y2="45455"/>
                        <a14:foregroundMark x1="74919" y1="31818" x2="74919" y2="31818"/>
                        <a14:foregroundMark x1="74593" y1="62834" x2="74593" y2="62834"/>
                        <a14:foregroundMark x1="76873" y1="56952" x2="76873" y2="56952"/>
                        <a14:foregroundMark x1="75679" y1="22460" x2="75679" y2="22460"/>
                        <a14:foregroundMark x1="75679" y1="19519" x2="75679" y2="19519"/>
                        <a14:foregroundMark x1="74159" y1="81818" x2="74159" y2="81818"/>
                        <a14:foregroundMark x1="78827" y1="81016" x2="78827" y2="81016"/>
                        <a14:foregroundMark x1="74593" y1="93583" x2="74593" y2="93583"/>
                        <a14:foregroundMark x1="92074" y1="46257" x2="92074" y2="46257"/>
                        <a14:foregroundMark x1="92508" y1="29947" x2="92508" y2="29947"/>
                        <a14:foregroundMark x1="91314" y1="14706" x2="91314" y2="14706"/>
                        <a14:foregroundMark x1="92508" y1="64706" x2="92508" y2="64706"/>
                        <a14:foregroundMark x1="95223" y1="81818" x2="95223" y2="81818"/>
                        <a14:foregroundMark x1="91314" y1="85829" x2="91314" y2="85829"/>
                        <a14:foregroundMark x1="7818" y1="41444" x2="7818" y2="41444"/>
                        <a14:foregroundMark x1="30836" y1="68449" x2="30836" y2="68449"/>
                        <a14:foregroundMark x1="85885" y1="60695" x2="85885" y2="60695"/>
                        <a14:foregroundMark x1="87839" y1="48396" x2="87839" y2="48396"/>
                        <a14:foregroundMark x1="97177" y1="53209" x2="97177" y2="53209"/>
                        <a14:foregroundMark x1="94897" y1="47326" x2="94897" y2="47326"/>
                        <a14:foregroundMark x1="93268" y1="36631" x2="93268" y2="36631"/>
                        <a14:foregroundMark x1="92074" y1="23262" x2="92074" y2="23262"/>
                        <a14:foregroundMark x1="30076" y1="42513" x2="30076" y2="42513"/>
                        <a14:foregroundMark x1="10966" y1="39572" x2="10966" y2="39572"/>
                        <a14:foregroundMark x1="93268" y1="56952" x2="93268" y2="56952"/>
                        <a14:foregroundMark x1="94463" y1="78075" x2="94463" y2="78075"/>
                        <a14:foregroundMark x1="73398" y1="41444" x2="73398" y2="4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3" y="838809"/>
            <a:ext cx="2781053" cy="11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320D88-2FE3-9CCA-DAF0-EE8BC8B1EDB1}"/>
              </a:ext>
            </a:extLst>
          </p:cNvPr>
          <p:cNvSpPr txBox="1"/>
          <p:nvPr/>
        </p:nvSpPr>
        <p:spPr>
          <a:xfrm>
            <a:off x="155576" y="1968141"/>
            <a:ext cx="654835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002060"/>
                </a:solidFill>
              </a:rPr>
              <a:t>Для </a:t>
            </a:r>
            <a:r>
              <a:rPr lang="uk-UA" sz="1800" dirty="0">
                <a:solidFill>
                  <a:srgbClr val="002060"/>
                </a:solidFill>
              </a:rPr>
              <a:t>отримання соціальної послуги догляду вдома для громадян похилого віку, осіб з інвалідністю, які нездатні до самообслуговування і потребують постійної сторонньої </a:t>
            </a:r>
            <a:r>
              <a:rPr lang="uk-UA" sz="1800" dirty="0" smtClean="0">
                <a:solidFill>
                  <a:srgbClr val="002060"/>
                </a:solidFill>
              </a:rPr>
              <a:t>допомоги необхідно </a:t>
            </a:r>
            <a:r>
              <a:rPr lang="uk-UA" sz="1800" dirty="0">
                <a:solidFill>
                  <a:srgbClr val="002060"/>
                </a:solidFill>
              </a:rPr>
              <a:t>звернутися </a:t>
            </a:r>
            <a:r>
              <a:rPr lang="uk-UA" sz="1800" dirty="0" smtClean="0">
                <a:solidFill>
                  <a:srgbClr val="002060"/>
                </a:solidFill>
              </a:rPr>
              <a:t>до: </a:t>
            </a:r>
          </a:p>
          <a:p>
            <a:pPr lvl="0" algn="ctr"/>
            <a:r>
              <a:rPr lang="ru-RU" sz="1800" b="1" u="sng" dirty="0" err="1" smtClean="0">
                <a:solidFill>
                  <a:srgbClr val="002060"/>
                </a:solidFill>
              </a:rPr>
              <a:t>Лебединський</a:t>
            </a:r>
            <a:r>
              <a:rPr lang="ru-RU" sz="1800" b="1" u="sng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</a:rPr>
              <a:t>міський</a:t>
            </a:r>
            <a:r>
              <a:rPr lang="ru-RU" sz="1800" b="1" u="sng" dirty="0">
                <a:solidFill>
                  <a:srgbClr val="002060"/>
                </a:solidFill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</a:rPr>
              <a:t>територіальний</a:t>
            </a:r>
            <a:r>
              <a:rPr lang="ru-RU" sz="1800" b="1" u="sng" dirty="0">
                <a:solidFill>
                  <a:srgbClr val="002060"/>
                </a:solidFill>
              </a:rPr>
              <a:t> центр </a:t>
            </a:r>
            <a:r>
              <a:rPr lang="ru-RU" sz="1800" b="1" u="sng" dirty="0" err="1">
                <a:solidFill>
                  <a:srgbClr val="002060"/>
                </a:solidFill>
              </a:rPr>
              <a:t>соціального</a:t>
            </a:r>
            <a:r>
              <a:rPr lang="ru-RU" sz="1800" b="1" u="sng" dirty="0">
                <a:solidFill>
                  <a:srgbClr val="002060"/>
                </a:solidFill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</a:rPr>
              <a:t>обслуговування</a:t>
            </a:r>
            <a:r>
              <a:rPr lang="ru-RU" sz="1800" b="1" u="sng" dirty="0">
                <a:solidFill>
                  <a:srgbClr val="002060"/>
                </a:solidFill>
              </a:rPr>
              <a:t> (</a:t>
            </a:r>
            <a:r>
              <a:rPr lang="ru-RU" sz="1800" b="1" u="sng" dirty="0" err="1">
                <a:solidFill>
                  <a:srgbClr val="002060"/>
                </a:solidFill>
              </a:rPr>
              <a:t>надання</a:t>
            </a:r>
            <a:r>
              <a:rPr lang="ru-RU" sz="1800" b="1" u="sng" dirty="0">
                <a:solidFill>
                  <a:srgbClr val="002060"/>
                </a:solidFill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</a:rPr>
              <a:t>соціальних</a:t>
            </a:r>
            <a:r>
              <a:rPr lang="ru-RU" sz="1800" b="1" u="sng" dirty="0">
                <a:solidFill>
                  <a:srgbClr val="002060"/>
                </a:solidFill>
              </a:rPr>
              <a:t> </a:t>
            </a:r>
            <a:r>
              <a:rPr lang="ru-RU" sz="1800" b="1" u="sng" dirty="0" err="1">
                <a:solidFill>
                  <a:srgbClr val="002060"/>
                </a:solidFill>
              </a:rPr>
              <a:t>послуг</a:t>
            </a:r>
            <a:r>
              <a:rPr lang="ru-RU" sz="2000" b="1" u="sng" dirty="0">
                <a:solidFill>
                  <a:srgbClr val="002060"/>
                </a:solidFill>
              </a:rPr>
              <a:t>)</a:t>
            </a:r>
          </a:p>
          <a:p>
            <a:pPr lvl="0" algn="ctr"/>
            <a:r>
              <a:rPr lang="ru-RU" sz="1800" dirty="0">
                <a:solidFill>
                  <a:srgbClr val="002060"/>
                </a:solidFill>
              </a:rPr>
              <a:t>м. Лебедин, </a:t>
            </a:r>
            <a:r>
              <a:rPr lang="ru-RU" sz="1800" dirty="0" err="1">
                <a:solidFill>
                  <a:srgbClr val="002060"/>
                </a:solidFill>
              </a:rPr>
              <a:t>вул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err="1">
                <a:solidFill>
                  <a:srgbClr val="002060"/>
                </a:solidFill>
              </a:rPr>
              <a:t>Сумська</a:t>
            </a:r>
            <a:r>
              <a:rPr lang="ru-RU" sz="1800" dirty="0">
                <a:solidFill>
                  <a:srgbClr val="002060"/>
                </a:solidFill>
              </a:rPr>
              <a:t>, 12, 4-й поверх, </a:t>
            </a:r>
            <a:r>
              <a:rPr lang="ru-RU" sz="1800" dirty="0" err="1">
                <a:solidFill>
                  <a:srgbClr val="002060"/>
                </a:solidFill>
              </a:rPr>
              <a:t>каб</a:t>
            </a:r>
            <a:r>
              <a:rPr lang="ru-RU" sz="1800" dirty="0">
                <a:solidFill>
                  <a:srgbClr val="002060"/>
                </a:solidFill>
              </a:rPr>
              <a:t>. № 50</a:t>
            </a:r>
          </a:p>
          <a:p>
            <a:pPr lvl="0" algn="ctr"/>
            <a:r>
              <a:rPr lang="ru-RU" sz="1800" b="1" dirty="0">
                <a:solidFill>
                  <a:srgbClr val="002060"/>
                </a:solidFill>
              </a:rPr>
              <a:t> (05445) 2-17-55</a:t>
            </a:r>
          </a:p>
          <a:p>
            <a:pPr lvl="0" algn="ctr"/>
            <a:r>
              <a:rPr lang="ru-RU" sz="1800" dirty="0" err="1">
                <a:solidFill>
                  <a:srgbClr val="002060"/>
                </a:solidFill>
              </a:rPr>
              <a:t>понеділок-п’ятниця</a:t>
            </a:r>
            <a:r>
              <a:rPr lang="ru-RU" sz="1800" dirty="0">
                <a:solidFill>
                  <a:srgbClr val="002060"/>
                </a:solidFill>
              </a:rPr>
              <a:t> з 08-00 до </a:t>
            </a:r>
            <a:r>
              <a:rPr lang="ru-RU" sz="1800" dirty="0" smtClean="0">
                <a:solidFill>
                  <a:srgbClr val="002060"/>
                </a:solidFill>
              </a:rPr>
              <a:t>16-00</a:t>
            </a:r>
          </a:p>
          <a:p>
            <a:pPr lvl="0" algn="ctr"/>
            <a:r>
              <a:rPr lang="uk-UA" sz="2000" b="1" dirty="0">
                <a:solidFill>
                  <a:srgbClr val="00B050"/>
                </a:solidFill>
              </a:rPr>
              <a:t>Ел. </a:t>
            </a:r>
            <a:r>
              <a:rPr lang="uk-UA" sz="2000" b="1" dirty="0" smtClean="0">
                <a:solidFill>
                  <a:srgbClr val="00B050"/>
                </a:solidFill>
              </a:rPr>
              <a:t>пошта: </a:t>
            </a:r>
            <a:r>
              <a:rPr lang="en-US" sz="2000" b="1" dirty="0" smtClean="0">
                <a:solidFill>
                  <a:srgbClr val="00B050"/>
                </a:solidFill>
              </a:rPr>
              <a:t>ter26@dszn.sm.gov.ua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320D88-2FE3-9CCA-DAF0-EE8BC8B1EDB1}"/>
              </a:ext>
            </a:extLst>
          </p:cNvPr>
          <p:cNvSpPr txBox="1"/>
          <p:nvPr/>
        </p:nvSpPr>
        <p:spPr>
          <a:xfrm>
            <a:off x="230627" y="6398485"/>
            <a:ext cx="6395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u="sng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Лебединський міський центр соціальних служб</a:t>
            </a:r>
          </a:p>
          <a:p>
            <a:pPr algn="ctr"/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 Лебедин, вул. Сумська, 12, 3-й поверх, </a:t>
            </a:r>
            <a:r>
              <a:rPr lang="uk-UA" sz="16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</a:t>
            </a:r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№ 40</a:t>
            </a:r>
          </a:p>
          <a:p>
            <a:pPr algn="ctr"/>
            <a:r>
              <a:rPr lang="uk-UA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(05445) 2-09-09</a:t>
            </a:r>
          </a:p>
          <a:p>
            <a:pPr algn="ctr"/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понеділок-п’ятниця з 08-00 до 16-00</a:t>
            </a:r>
          </a:p>
          <a:p>
            <a:pPr algn="ctr"/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Ел.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600" b="1" u="sng" dirty="0" err="1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ошта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sz="1600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lebcssdm@ukr.net</a:t>
            </a:r>
            <a:endParaRPr lang="x-none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utoShape 4" descr="Послуга з формування життєстійкості: що? де? коли? | Іваньківська гром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ослуга з формування життєстійкості: що? де? коли? | Іваньківська грома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743" l="12500" r="8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1" r="13438"/>
          <a:stretch/>
        </p:blipFill>
        <p:spPr bwMode="auto">
          <a:xfrm>
            <a:off x="74928" y="7809047"/>
            <a:ext cx="2273299" cy="17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12339" y="7827015"/>
            <a:ext cx="4491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Центром </a:t>
            </a:r>
            <a:r>
              <a:rPr lang="ru-RU" sz="1600" dirty="0" err="1" smtClean="0">
                <a:solidFill>
                  <a:srgbClr val="0070C0"/>
                </a:solidFill>
              </a:rPr>
              <a:t>соціальних</a:t>
            </a:r>
            <a:r>
              <a:rPr lang="ru-RU" sz="1600" dirty="0" smtClean="0">
                <a:solidFill>
                  <a:srgbClr val="0070C0"/>
                </a:solidFill>
              </a:rPr>
              <a:t> служб </a:t>
            </a:r>
            <a:r>
              <a:rPr lang="ru-RU" sz="1600" dirty="0" err="1" smtClean="0">
                <a:solidFill>
                  <a:srgbClr val="0070C0"/>
                </a:solidFill>
              </a:rPr>
              <a:t>надаються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такі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послуги</a:t>
            </a:r>
            <a:r>
              <a:rPr lang="ru-RU" sz="16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70C0"/>
                </a:solidFill>
              </a:rPr>
              <a:t>Соціальний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супровід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сімей</a:t>
            </a:r>
            <a:r>
              <a:rPr lang="ru-RU" sz="1600" dirty="0">
                <a:solidFill>
                  <a:srgbClr val="0070C0"/>
                </a:solidFill>
              </a:rPr>
              <a:t>/</a:t>
            </a:r>
            <a:r>
              <a:rPr lang="ru-RU" sz="1600" dirty="0" err="1">
                <a:solidFill>
                  <a:srgbClr val="0070C0"/>
                </a:solidFill>
              </a:rPr>
              <a:t>осіб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які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перебувають</a:t>
            </a:r>
            <a:r>
              <a:rPr lang="ru-RU" sz="1600" dirty="0">
                <a:solidFill>
                  <a:srgbClr val="0070C0"/>
                </a:solidFill>
              </a:rPr>
              <a:t> у </a:t>
            </a:r>
            <a:r>
              <a:rPr lang="ru-RU" sz="1600" dirty="0" err="1">
                <a:solidFill>
                  <a:srgbClr val="0070C0"/>
                </a:solidFill>
              </a:rPr>
              <a:t>складних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життєвих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обставинах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70C0"/>
                </a:solidFill>
              </a:rPr>
              <a:t>Інформування</a:t>
            </a:r>
            <a:r>
              <a:rPr lang="ru-RU" sz="1600" dirty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консультування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70C0"/>
                </a:solidFill>
              </a:rPr>
              <a:t>Екстренне</a:t>
            </a:r>
            <a:r>
              <a:rPr lang="ru-RU" sz="1600" dirty="0">
                <a:solidFill>
                  <a:srgbClr val="0070C0"/>
                </a:solidFill>
              </a:rPr>
              <a:t> (</a:t>
            </a:r>
            <a:r>
              <a:rPr lang="ru-RU" sz="1600" dirty="0" err="1">
                <a:solidFill>
                  <a:srgbClr val="0070C0"/>
                </a:solidFill>
              </a:rPr>
              <a:t>кризове</a:t>
            </a:r>
            <a:r>
              <a:rPr lang="ru-RU" sz="1600" dirty="0">
                <a:solidFill>
                  <a:srgbClr val="0070C0"/>
                </a:solidFill>
              </a:rPr>
              <a:t>) </a:t>
            </a:r>
            <a:r>
              <a:rPr lang="ru-RU" sz="1600" dirty="0" err="1">
                <a:solidFill>
                  <a:srgbClr val="0070C0"/>
                </a:solidFill>
              </a:rPr>
              <a:t>втручання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627" y="5321267"/>
            <a:ext cx="6320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70C0"/>
                </a:solidFill>
              </a:rPr>
              <a:t>Для </a:t>
            </a:r>
            <a:r>
              <a:rPr lang="ru-RU" sz="1600" dirty="0" err="1" smtClean="0">
                <a:solidFill>
                  <a:srgbClr val="0070C0"/>
                </a:solidFill>
              </a:rPr>
              <a:t>отримання</a:t>
            </a:r>
            <a:r>
              <a:rPr lang="ru-RU" sz="1600" dirty="0" smtClean="0">
                <a:solidFill>
                  <a:srgbClr val="0070C0"/>
                </a:solidFill>
              </a:rPr>
              <a:t> комплексу  </a:t>
            </a:r>
            <a:r>
              <a:rPr lang="ru-RU" sz="1600" dirty="0" err="1" smtClean="0">
                <a:solidFill>
                  <a:srgbClr val="0070C0"/>
                </a:solidFill>
              </a:rPr>
              <a:t>соціальних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послуг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сім'ями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дітьми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та </a:t>
            </a:r>
            <a:r>
              <a:rPr lang="ru-RU" sz="1600" dirty="0" err="1" smtClean="0">
                <a:solidFill>
                  <a:srgbClr val="0070C0"/>
                </a:solidFill>
              </a:rPr>
              <a:t>молоддю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>
                <a:solidFill>
                  <a:srgbClr val="0070C0"/>
                </a:solidFill>
              </a:rPr>
              <a:t>які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опинилися</a:t>
            </a:r>
            <a:r>
              <a:rPr lang="ru-RU" sz="1600" dirty="0">
                <a:solidFill>
                  <a:srgbClr val="0070C0"/>
                </a:solidFill>
              </a:rPr>
              <a:t> у </a:t>
            </a:r>
            <a:r>
              <a:rPr lang="ru-RU" sz="1600" dirty="0" err="1">
                <a:solidFill>
                  <a:srgbClr val="0070C0"/>
                </a:solidFill>
              </a:rPr>
              <a:t>складних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життєвих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обставинах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</a:rPr>
              <a:t>оформлення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статуси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дитини</a:t>
            </a:r>
            <a:r>
              <a:rPr lang="ru-RU" sz="1600" dirty="0" smtClean="0">
                <a:solidFill>
                  <a:srgbClr val="0070C0"/>
                </a:solidFill>
              </a:rPr>
              <a:t>, яка </a:t>
            </a:r>
            <a:r>
              <a:rPr lang="ru-RU" sz="1600" dirty="0" err="1" smtClean="0">
                <a:solidFill>
                  <a:srgbClr val="0070C0"/>
                </a:solidFill>
              </a:rPr>
              <a:t>постраждала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внаслідок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воєнних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дій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необхідно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звернутися</a:t>
            </a:r>
            <a:r>
              <a:rPr lang="ru-RU" sz="1600" dirty="0" smtClean="0">
                <a:solidFill>
                  <a:srgbClr val="0070C0"/>
                </a:solidFill>
              </a:rPr>
              <a:t> до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2576324"/>
            <a:ext cx="6457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srgbClr val="0070C0"/>
                </a:solidFill>
              </a:rPr>
              <a:t>Життєстійкість — це вміння протистояти стресу, відновлювати себе, свій психічний, фізичний та емоційний стан після </a:t>
            </a:r>
            <a:r>
              <a:rPr lang="uk-UA" dirty="0" err="1">
                <a:solidFill>
                  <a:srgbClr val="0070C0"/>
                </a:solidFill>
              </a:rPr>
              <a:t>травмуючих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подій.</a:t>
            </a:r>
          </a:p>
          <a:p>
            <a:pPr lvl="0" algn="just"/>
            <a:r>
              <a:rPr lang="uk-UA" dirty="0" smtClean="0">
                <a:solidFill>
                  <a:srgbClr val="0070C0"/>
                </a:solidFill>
              </a:rPr>
              <a:t>Для отримання першої психологічної допомоги, </a:t>
            </a:r>
            <a:r>
              <a:rPr lang="uk-UA" dirty="0">
                <a:solidFill>
                  <a:srgbClr val="0070C0"/>
                </a:solidFill>
              </a:rPr>
              <a:t>як </a:t>
            </a:r>
            <a:r>
              <a:rPr lang="uk-UA" dirty="0" smtClean="0">
                <a:solidFill>
                  <a:srgbClr val="0070C0"/>
                </a:solidFill>
              </a:rPr>
              <a:t>індивідуальної, </a:t>
            </a:r>
            <a:r>
              <a:rPr lang="uk-UA" dirty="0">
                <a:solidFill>
                  <a:srgbClr val="0070C0"/>
                </a:solidFill>
              </a:rPr>
              <a:t>так і </a:t>
            </a:r>
            <a:r>
              <a:rPr lang="uk-UA" dirty="0" smtClean="0">
                <a:solidFill>
                  <a:srgbClr val="0070C0"/>
                </a:solidFill>
              </a:rPr>
              <a:t>сімейної, для відвідування групових занять </a:t>
            </a:r>
            <a:r>
              <a:rPr lang="uk-UA" dirty="0">
                <a:solidFill>
                  <a:srgbClr val="0070C0"/>
                </a:solidFill>
              </a:rPr>
              <a:t>з психосоціальної </a:t>
            </a:r>
            <a:r>
              <a:rPr lang="uk-UA" dirty="0" smtClean="0">
                <a:solidFill>
                  <a:srgbClr val="0070C0"/>
                </a:solidFill>
              </a:rPr>
              <a:t>підтримки, отримання послуги з соціальної адаптації, соціальної інтеграції та реінтеграції, необхідно звернутися до: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1476" y="1073987"/>
            <a:ext cx="3714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КОМПЛЕКСНА ПСИХОСОЦІАЛЬНА ПОСЛУГА З ФОРМУВАННЯ ЖИТТЄСТІЙКОСТІ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2" y="818489"/>
            <a:ext cx="2171072" cy="18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9018" y="3972895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>
                <a:solidFill>
                  <a:srgbClr val="0070C0"/>
                </a:solidFill>
              </a:rPr>
              <a:t>Центр життєстійкості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м</a:t>
            </a:r>
            <a:r>
              <a:rPr lang="ru-RU" sz="1800" dirty="0">
                <a:solidFill>
                  <a:srgbClr val="0070C0"/>
                </a:solidFill>
              </a:rPr>
              <a:t>. Лебедин, </a:t>
            </a:r>
            <a:r>
              <a:rPr lang="ru-RU" sz="1800" dirty="0" err="1">
                <a:solidFill>
                  <a:srgbClr val="0070C0"/>
                </a:solidFill>
              </a:rPr>
              <a:t>вул</a:t>
            </a:r>
            <a:r>
              <a:rPr lang="ru-RU" sz="1800" dirty="0">
                <a:solidFill>
                  <a:srgbClr val="0070C0"/>
                </a:solidFill>
              </a:rPr>
              <a:t>. </a:t>
            </a:r>
            <a:r>
              <a:rPr lang="ru-RU" sz="1800" dirty="0" err="1">
                <a:solidFill>
                  <a:srgbClr val="0070C0"/>
                </a:solidFill>
              </a:rPr>
              <a:t>Героїв</a:t>
            </a:r>
            <a:r>
              <a:rPr lang="ru-RU" sz="1800" dirty="0">
                <a:solidFill>
                  <a:srgbClr val="0070C0"/>
                </a:solidFill>
              </a:rPr>
              <a:t> Майдану, 18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068-331-77-93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04" y="6841934"/>
            <a:ext cx="6341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реалізації</a:t>
            </a:r>
            <a:r>
              <a:rPr lang="ru-RU" dirty="0">
                <a:solidFill>
                  <a:srgbClr val="002060"/>
                </a:solidFill>
              </a:rPr>
              <a:t> права на </a:t>
            </a:r>
            <a:r>
              <a:rPr lang="ru-RU" dirty="0" err="1">
                <a:solidFill>
                  <a:srgbClr val="002060"/>
                </a:solidFill>
              </a:rPr>
              <a:t>відпочинок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оздоровлення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дітей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пільгових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категорій</a:t>
            </a:r>
            <a:r>
              <a:rPr lang="ru-RU" dirty="0" smtClean="0">
                <a:solidFill>
                  <a:srgbClr val="002060"/>
                </a:solidFill>
              </a:rPr>
              <a:t> з числа </a:t>
            </a:r>
            <a:r>
              <a:rPr lang="ru-RU" dirty="0" err="1" smtClean="0">
                <a:solidFill>
                  <a:srgbClr val="002060"/>
                </a:solidFill>
              </a:rPr>
              <a:t>внутрішньо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переміщених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осіб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проживають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Лебединської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батькам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особам,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замінюють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необхідно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звернутися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до: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 err="1" smtClean="0">
                <a:solidFill>
                  <a:srgbClr val="002060"/>
                </a:solidFill>
              </a:rPr>
              <a:t>Управління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праці</a:t>
            </a:r>
            <a:r>
              <a:rPr lang="ru-RU" sz="1600" b="1" u="sng" dirty="0" smtClean="0">
                <a:solidFill>
                  <a:srgbClr val="002060"/>
                </a:solidFill>
              </a:rPr>
              <a:t> та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соціального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захисту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виконкому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Лебединськї</a:t>
            </a:r>
            <a:r>
              <a:rPr lang="ru-RU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err="1" smtClean="0">
                <a:solidFill>
                  <a:srgbClr val="002060"/>
                </a:solidFill>
              </a:rPr>
              <a:t>міської</a:t>
            </a:r>
            <a:r>
              <a:rPr lang="ru-RU" sz="1600" b="1" u="sng" dirty="0" smtClean="0">
                <a:solidFill>
                  <a:srgbClr val="002060"/>
                </a:solidFill>
              </a:rPr>
              <a:t> ради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за </a:t>
            </a:r>
            <a:r>
              <a:rPr lang="ru-RU" sz="1600" dirty="0" err="1" smtClean="0">
                <a:solidFill>
                  <a:srgbClr val="002060"/>
                </a:solidFill>
              </a:rPr>
              <a:t>адресою</a:t>
            </a:r>
            <a:r>
              <a:rPr lang="ru-RU" sz="1600" dirty="0" smtClean="0">
                <a:solidFill>
                  <a:srgbClr val="002060"/>
                </a:solidFill>
              </a:rPr>
              <a:t>: м</a:t>
            </a:r>
            <a:r>
              <a:rPr lang="ru-RU" sz="1600" dirty="0">
                <a:solidFill>
                  <a:srgbClr val="002060"/>
                </a:solidFill>
              </a:rPr>
              <a:t>. Лебедин, </a:t>
            </a:r>
            <a:r>
              <a:rPr lang="ru-RU" sz="1600" dirty="0" err="1">
                <a:solidFill>
                  <a:srgbClr val="002060"/>
                </a:solidFill>
              </a:rPr>
              <a:t>вул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Сумська</a:t>
            </a:r>
            <a:r>
              <a:rPr lang="ru-RU" sz="1600" dirty="0">
                <a:solidFill>
                  <a:srgbClr val="002060"/>
                </a:solidFill>
              </a:rPr>
              <a:t>, 12, </a:t>
            </a:r>
            <a:r>
              <a:rPr lang="ru-RU" sz="1600" dirty="0" smtClean="0">
                <a:solidFill>
                  <a:srgbClr val="002060"/>
                </a:solidFill>
              </a:rPr>
              <a:t>4-й поверх, </a:t>
            </a:r>
          </a:p>
          <a:p>
            <a:pPr algn="ctr"/>
            <a:r>
              <a:rPr lang="ru-RU" sz="1600" dirty="0" err="1" smtClean="0">
                <a:solidFill>
                  <a:srgbClr val="002060"/>
                </a:solidFill>
              </a:rPr>
              <a:t>кабінет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№ </a:t>
            </a:r>
            <a:r>
              <a:rPr lang="ru-RU" sz="1600" dirty="0" smtClean="0">
                <a:solidFill>
                  <a:srgbClr val="002060"/>
                </a:solidFill>
              </a:rPr>
              <a:t>48 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Телефон</a:t>
            </a:r>
            <a:r>
              <a:rPr lang="ru-RU" sz="1600" dirty="0">
                <a:solidFill>
                  <a:srgbClr val="002060"/>
                </a:solidFill>
              </a:rPr>
              <a:t>: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(05445) </a:t>
            </a:r>
            <a:r>
              <a:rPr lang="ru-RU" sz="1600" dirty="0" smtClean="0">
                <a:solidFill>
                  <a:srgbClr val="002060"/>
                </a:solidFill>
              </a:rPr>
              <a:t>2-14-92</a:t>
            </a:r>
          </a:p>
          <a:p>
            <a:pPr lvl="0" algn="ctr"/>
            <a:r>
              <a:rPr lang="uk-UA" sz="1800" b="1" dirty="0">
                <a:solidFill>
                  <a:srgbClr val="00B050"/>
                </a:solidFill>
              </a:rPr>
              <a:t>Електронна пошта: </a:t>
            </a:r>
            <a:r>
              <a:rPr lang="en-US" sz="1800" b="1" dirty="0" smtClean="0">
                <a:solidFill>
                  <a:srgbClr val="00B050"/>
                </a:solidFill>
              </a:rPr>
              <a:t>info26@dszn.sm.gov.ua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2" y="5119472"/>
            <a:ext cx="2369640" cy="1677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044180" y="5600162"/>
            <a:ext cx="3714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002060"/>
                </a:solidFill>
              </a:rPr>
              <a:t>ОЗДОРОВЛЕННЯ ДІТЕЙ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8263" y="1244157"/>
            <a:ext cx="29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ПСИХОЛОГІЧНА ДОПОМОГА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3" b="100000" l="3188" r="96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8" y="855512"/>
            <a:ext cx="2562353" cy="147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320D88-2FE3-9CCA-DAF0-EE8BC8B1EDB1}"/>
              </a:ext>
            </a:extLst>
          </p:cNvPr>
          <p:cNvSpPr txBox="1"/>
          <p:nvPr/>
        </p:nvSpPr>
        <p:spPr>
          <a:xfrm>
            <a:off x="172285" y="2335346"/>
            <a:ext cx="6513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випадок виникнення потреби в отриманні психологічної підтримки внутрішньо переміщені особи можуть звернутися до: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815" y="2980026"/>
            <a:ext cx="4684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КНП «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Лебединська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лікарня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імені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лікаря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К.О.Зільберника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Лебединської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міської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ради</a:t>
            </a:r>
          </a:p>
          <a:p>
            <a:pPr lvl="0"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м.Лебедин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Михайлівська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2200" y="3718689"/>
            <a:ext cx="4791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Психологічна допомога надається сімейними лікарями Центру первинної медико-санітарної допомоги Лебединської міської територіальної громади, психологами відділення медичної реабілітації, лікарем-психіатром консультативно-поліклінічного відділення.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580" y="5292539"/>
            <a:ext cx="460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Лебединський міський центр соціальних служб</a:t>
            </a:r>
          </a:p>
          <a:p>
            <a:pPr algn="ctr"/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 Лебедин, вул. Сумська, 12, 3-й поверх, </a:t>
            </a:r>
            <a:r>
              <a:rPr lang="uk-UA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каб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№ 40</a:t>
            </a:r>
          </a:p>
          <a:p>
            <a:pPr algn="ctr"/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(05445) 2-09-09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4449" y1="78534" x2="14449" y2="78534"/>
                        <a14:foregroundMark x1="14449" y1="43979" x2="14449" y2="43979"/>
                        <a14:foregroundMark x1="12928" y1="33508" x2="15209" y2="33508"/>
                        <a14:foregroundMark x1="17110" y1="30366" x2="17110" y2="30366"/>
                        <a14:foregroundMark x1="10266" y1="54450" x2="10266" y2="54450"/>
                        <a14:foregroundMark x1="17871" y1="49738" x2="17871" y2="49738"/>
                        <a14:foregroundMark x1="83650" y1="51832" x2="83650" y2="51832"/>
                        <a14:foregroundMark x1="79468" y1="67016" x2="79468" y2="67016"/>
                        <a14:foregroundMark x1="82890" y1="72775" x2="82890" y2="72775"/>
                        <a14:foregroundMark x1="65399" y1="37173" x2="65399" y2="37173"/>
                        <a14:foregroundMark x1="62738" y1="32461" x2="62738" y2="32461"/>
                        <a14:foregroundMark x1="60456" y1="23560" x2="60456" y2="23560"/>
                        <a14:foregroundMark x1="84030" y1="39267" x2="84030" y2="39267"/>
                        <a14:foregroundMark x1="87072" y1="47644" x2="87072" y2="47644"/>
                        <a14:foregroundMark x1="77947" y1="42932" x2="77947" y2="42932"/>
                        <a14:foregroundMark x1="82890" y1="27749" x2="82890" y2="27749"/>
                        <a14:foregroundMark x1="79848" y1="24607" x2="79848" y2="24607"/>
                        <a14:foregroundMark x1="23194" y1="48168" x2="23194" y2="48168"/>
                        <a14:foregroundMark x1="11027" y1="60209" x2="11027" y2="60209"/>
                        <a14:foregroundMark x1="11407" y1="48691" x2="11407" y2="48691"/>
                        <a14:foregroundMark x1="17871" y1="46073" x2="17871" y2="46073"/>
                        <a14:foregroundMark x1="11787" y1="51832" x2="11787" y2="51832"/>
                        <a14:foregroundMark x1="85171" y1="57068" x2="85171" y2="57068"/>
                        <a14:foregroundMark x1="84791" y1="37696" x2="84791" y2="37696"/>
                        <a14:foregroundMark x1="75285" y1="40838" x2="75285" y2="40838"/>
                        <a14:foregroundMark x1="75665" y1="46597" x2="75665" y2="46597"/>
                        <a14:foregroundMark x1="23954" y1="39267" x2="23954" y2="39267"/>
                        <a14:foregroundMark x1="22053" y1="34555" x2="22053" y2="34555"/>
                        <a14:foregroundMark x1="25475" y1="35079" x2="25475" y2="35079"/>
                        <a14:foregroundMark x1="10646" y1="62304" x2="10646" y2="62304"/>
                        <a14:foregroundMark x1="11027" y1="45550" x2="11027" y2="45550"/>
                        <a14:foregroundMark x1="13308" y1="40314" x2="13308" y2="40314"/>
                        <a14:foregroundMark x1="14068" y1="37696" x2="14068" y2="37696"/>
                        <a14:foregroundMark x1="23194" y1="42932" x2="23194" y2="42932"/>
                        <a14:foregroundMark x1="20532" y1="40314" x2="20532" y2="40314"/>
                        <a14:foregroundMark x1="22814" y1="37696" x2="22814" y2="37696"/>
                        <a14:foregroundMark x1="86692" y1="46597" x2="86692" y2="46597"/>
                        <a14:foregroundMark x1="82890" y1="46597" x2="82890" y2="46597"/>
                        <a14:foregroundMark x1="80608" y1="45550" x2="82510" y2="44503"/>
                        <a14:foregroundMark x1="86312" y1="53927" x2="86312" y2="53927"/>
                        <a14:foregroundMark x1="83650" y1="61257" x2="83650" y2="61257"/>
                        <a14:foregroundMark x1="83270" y1="36126" x2="83270" y2="36126"/>
                        <a14:foregroundMark x1="83270" y1="34555" x2="83270" y2="34555"/>
                        <a14:foregroundMark x1="77186" y1="36649" x2="77186" y2="36649"/>
                        <a14:foregroundMark x1="73004" y1="42932" x2="73004" y2="42932"/>
                        <a14:foregroundMark x1="69582" y1="42932" x2="69582" y2="42932"/>
                        <a14:foregroundMark x1="76426" y1="50262" x2="76426" y2="52356"/>
                        <a14:foregroundMark x1="76046" y1="54450" x2="76046" y2="54450"/>
                        <a14:foregroundMark x1="75665" y1="55497" x2="75665" y2="55497"/>
                        <a14:foregroundMark x1="75285" y1="56021" x2="75285" y2="56021"/>
                        <a14:foregroundMark x1="80989" y1="30890" x2="80989" y2="30890"/>
                        <a14:foregroundMark x1="81369" y1="29319" x2="81369" y2="29319"/>
                        <a14:foregroundMark x1="79468" y1="35079" x2="79468" y2="35079"/>
                        <a14:foregroundMark x1="63498" y1="38220" x2="63498" y2="38220"/>
                        <a14:foregroundMark x1="67300" y1="29319" x2="67300" y2="29319"/>
                        <a14:foregroundMark x1="54373" y1="21466" x2="54373" y2="21466"/>
                        <a14:foregroundMark x1="15209" y1="86911" x2="15209" y2="86911"/>
                        <a14:foregroundMark x1="20913" y1="86911" x2="20913" y2="86911"/>
                        <a14:foregroundMark x1="13688" y1="85340" x2="13688" y2="85340"/>
                        <a14:foregroundMark x1="33080" y1="94764" x2="33080" y2="94764"/>
                        <a14:foregroundMark x1="28897" y1="90052" x2="28897" y2="90052"/>
                        <a14:foregroundMark x1="23954" y1="91623" x2="23954" y2="91623"/>
                        <a14:foregroundMark x1="18251" y1="91623" x2="18251" y2="91623"/>
                        <a14:foregroundMark x1="11407" y1="91099" x2="11407" y2="91099"/>
                        <a14:foregroundMark x1="33080" y1="90052" x2="33080" y2="90052"/>
                        <a14:foregroundMark x1="36122" y1="91623" x2="36122" y2="91623"/>
                        <a14:foregroundMark x1="50190" y1="92147" x2="50190" y2="92147"/>
                        <a14:foregroundMark x1="62738" y1="91623" x2="62738" y2="91623"/>
                        <a14:foregroundMark x1="64639" y1="89005" x2="64639" y2="89005"/>
                        <a14:foregroundMark x1="73004" y1="90052" x2="73004" y2="90052"/>
                        <a14:foregroundMark x1="79848" y1="90052" x2="79848" y2="90052"/>
                        <a14:foregroundMark x1="84411" y1="90052" x2="84411" y2="90052"/>
                        <a14:foregroundMark x1="86692" y1="90052" x2="86692" y2="90052"/>
                        <a14:foregroundMark x1="88973" y1="90052" x2="88973" y2="90052"/>
                        <a14:foregroundMark x1="81369" y1="92670" x2="81369" y2="92670"/>
                        <a14:foregroundMark x1="75285" y1="93717" x2="75285" y2="93717"/>
                        <a14:foregroundMark x1="69962" y1="93194" x2="69962" y2="93194"/>
                        <a14:foregroundMark x1="69962" y1="88482" x2="69962" y2="88482"/>
                        <a14:foregroundMark x1="92015" y1="91623" x2="92015" y2="91623"/>
                        <a14:foregroundMark x1="85551" y1="93717" x2="85551" y2="93717"/>
                        <a14:foregroundMark x1="77186" y1="95288" x2="70342" y2="95288"/>
                        <a14:foregroundMark x1="40684" y1="94764" x2="40684" y2="94764"/>
                        <a14:foregroundMark x1="24715" y1="94764" x2="24715" y2="94764"/>
                        <a14:foregroundMark x1="17110" y1="94764" x2="17110" y2="94764"/>
                        <a14:foregroundMark x1="8365" y1="90576" x2="8365" y2="90576"/>
                        <a14:foregroundMark x1="8365" y1="89005" x2="8365" y2="89005"/>
                        <a14:foregroundMark x1="9886" y1="87958" x2="9886" y2="87958"/>
                        <a14:foregroundMark x1="24715" y1="92670" x2="29278" y2="92670"/>
                        <a14:foregroundMark x1="33840" y1="89529" x2="34601" y2="89529"/>
                        <a14:foregroundMark x1="36122" y1="88482" x2="36122" y2="88482"/>
                        <a14:foregroundMark x1="38783" y1="89529" x2="38783" y2="89529"/>
                        <a14:foregroundMark x1="33080" y1="92147" x2="33080" y2="92147"/>
                        <a14:foregroundMark x1="33080" y1="92147" x2="35741" y2="92670"/>
                        <a14:foregroundMark x1="45627" y1="92670" x2="45627" y2="92670"/>
                        <a14:foregroundMark x1="40304" y1="93717" x2="40304" y2="93717"/>
                        <a14:foregroundMark x1="38403" y1="94241" x2="38403" y2="94241"/>
                        <a14:foregroundMark x1="42205" y1="92670" x2="42205" y2="92670"/>
                        <a14:foregroundMark x1="42966" y1="93194" x2="42966" y2="93194"/>
                        <a14:foregroundMark x1="46388" y1="92670" x2="46388" y2="92670"/>
                        <a14:foregroundMark x1="47529" y1="92670" x2="47529" y2="92670"/>
                        <a14:foregroundMark x1="48289" y1="92670" x2="48289" y2="92670"/>
                        <a14:foregroundMark x1="49049" y1="92670" x2="49049" y2="92670"/>
                        <a14:foregroundMark x1="50190" y1="92147" x2="50190" y2="92147"/>
                        <a14:foregroundMark x1="50190" y1="92147" x2="50190" y2="92147"/>
                        <a14:foregroundMark x1="47909" y1="93717" x2="47909" y2="93717"/>
                        <a14:foregroundMark x1="53232" y1="93717" x2="53232" y2="93717"/>
                        <a14:foregroundMark x1="53232" y1="93717" x2="53232" y2="93717"/>
                        <a14:foregroundMark x1="53612" y1="92670" x2="53612" y2="92670"/>
                        <a14:foregroundMark x1="54753" y1="92670" x2="55513" y2="92670"/>
                        <a14:foregroundMark x1="55894" y1="92147" x2="55894" y2="92147"/>
                        <a14:foregroundMark x1="55894" y1="92147" x2="55894" y2="92147"/>
                        <a14:foregroundMark x1="56274" y1="92147" x2="57795" y2="92147"/>
                        <a14:foregroundMark x1="60837" y1="92147" x2="60837" y2="92147"/>
                        <a14:foregroundMark x1="60837" y1="92147" x2="60837" y2="92147"/>
                        <a14:foregroundMark x1="61217" y1="92147" x2="61217" y2="92147"/>
                        <a14:foregroundMark x1="61977" y1="92147" x2="62738" y2="92147"/>
                        <a14:foregroundMark x1="63498" y1="91099" x2="63498" y2="91099"/>
                        <a14:foregroundMark x1="63498" y1="87958" x2="63498" y2="87958"/>
                        <a14:foregroundMark x1="63498" y1="86911" x2="63498" y2="86911"/>
                        <a14:foregroundMark x1="65399" y1="86387" x2="66160" y2="86387"/>
                        <a14:foregroundMark x1="66160" y1="86387" x2="66160" y2="86387"/>
                        <a14:foregroundMark x1="69582" y1="86387" x2="71103" y2="86387"/>
                        <a14:foregroundMark x1="71863" y1="86387" x2="71863" y2="86387"/>
                        <a14:foregroundMark x1="23954" y1="93717" x2="23954" y2="93717"/>
                        <a14:foregroundMark x1="22053" y1="93717" x2="22053" y2="93717"/>
                        <a14:foregroundMark x1="21673" y1="92670" x2="21673" y2="92670"/>
                        <a14:foregroundMark x1="21293" y1="92670" x2="21293" y2="92670"/>
                        <a14:foregroundMark x1="19011" y1="92147" x2="19011" y2="92147"/>
                        <a14:foregroundMark x1="19011" y1="92147" x2="16730" y2="91099"/>
                        <a14:foregroundMark x1="15209" y1="91099" x2="15209" y2="91099"/>
                        <a14:foregroundMark x1="15209" y1="91099" x2="15209" y2="91099"/>
                        <a14:foregroundMark x1="14829" y1="90576" x2="14829" y2="90576"/>
                        <a14:foregroundMark x1="87072" y1="94241" x2="87072" y2="94241"/>
                        <a14:foregroundMark x1="90114" y1="92670" x2="90114" y2="92670"/>
                        <a14:foregroundMark x1="92015" y1="90576" x2="92015" y2="90576"/>
                        <a14:foregroundMark x1="92015" y1="89005" x2="92015" y2="89005"/>
                        <a14:foregroundMark x1="20152" y1="70157" x2="20152" y2="7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9" y="3325490"/>
            <a:ext cx="1775814" cy="12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52" y="5222605"/>
            <a:ext cx="1547262" cy="15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929" y="6031203"/>
            <a:ext cx="4899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70C0"/>
                </a:solidFill>
              </a:rPr>
              <a:t>Психологічна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допомога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надається</a:t>
            </a:r>
            <a:r>
              <a:rPr lang="ru-RU" dirty="0" smtClean="0">
                <a:solidFill>
                  <a:srgbClr val="0070C0"/>
                </a:solidFill>
              </a:rPr>
              <a:t> психологом центру </a:t>
            </a:r>
            <a:r>
              <a:rPr lang="ru-RU" dirty="0" err="1" smtClean="0">
                <a:solidFill>
                  <a:srgbClr val="0070C0"/>
                </a:solidFill>
              </a:rPr>
              <a:t>соціальних</a:t>
            </a:r>
            <a:r>
              <a:rPr lang="ru-RU" dirty="0" smtClean="0">
                <a:solidFill>
                  <a:srgbClr val="0070C0"/>
                </a:solidFill>
              </a:rPr>
              <a:t> служб </a:t>
            </a:r>
            <a:r>
              <a:rPr lang="ru-RU" dirty="0" err="1" smtClean="0">
                <a:solidFill>
                  <a:srgbClr val="0070C0"/>
                </a:solidFill>
              </a:rPr>
              <a:t>сім'ям</a:t>
            </a:r>
            <a:r>
              <a:rPr lang="ru-RU" dirty="0" smtClean="0">
                <a:solidFill>
                  <a:srgbClr val="0070C0"/>
                </a:solidFill>
              </a:rPr>
              <a:t>/особам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перебувають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складних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життєвих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обставинах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93" b="99454" l="0" r="9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7775263"/>
            <a:ext cx="1668018" cy="110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42205" y="7298210"/>
            <a:ext cx="4551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освіти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молоді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спорту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виконавчого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комітету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Лебединської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міської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ради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 Лебедин, пл.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Соборна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1/1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(05445) 2-26-46; (05445) 2-04-05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22200" y="8405047"/>
            <a:ext cx="47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Психологічна допомога надається учням, вихованцям закладів дошкільної освіти. Батькам та педагогам в межах робочого часу спеціалістів з 8.00 до 17.15 год. в кабінетах практичних психологів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-19049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Лебединська МТГ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8" y="13449"/>
            <a:ext cx="883915" cy="1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800" y="2956158"/>
            <a:ext cx="299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1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8263" y="1418760"/>
            <a:ext cx="299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</a:rPr>
              <a:t>ОХОРОНА ЗДОРОВ’Я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320D88-2FE3-9CCA-DAF0-EE8BC8B1EDB1}"/>
              </a:ext>
            </a:extLst>
          </p:cNvPr>
          <p:cNvSpPr txBox="1"/>
          <p:nvPr/>
        </p:nvSpPr>
        <p:spPr>
          <a:xfrm>
            <a:off x="172285" y="2781422"/>
            <a:ext cx="65134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КНП «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Лебединська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лікарня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імені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лікаря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К.О.Зільберника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Лебединської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міської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ради</a:t>
            </a: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м.Лебедин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Михайлівська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(05445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2-14-11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20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Сайт:  </a:t>
            </a:r>
            <a:r>
              <a:rPr lang="en-US" sz="2000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</a:t>
            </a:r>
            <a:r>
              <a:rPr lang="en-US" sz="2000" b="1" u="sng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://</a:t>
            </a:r>
            <a:r>
              <a:rPr lang="en-US" sz="2000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lebol.in.ua</a:t>
            </a:r>
            <a:endParaRPr lang="en-US" sz="2000" b="1" u="sng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3" y="905506"/>
            <a:ext cx="2323148" cy="1857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063" y="4381860"/>
            <a:ext cx="614697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800" b="1" dirty="0" err="1">
                <a:solidFill>
                  <a:srgbClr val="002060"/>
                </a:solidFill>
              </a:rPr>
              <a:t>В</a:t>
            </a:r>
            <a:r>
              <a:rPr lang="ru-RU" sz="1600" b="1" dirty="0" err="1">
                <a:solidFill>
                  <a:srgbClr val="002060"/>
                </a:solidFill>
              </a:rPr>
              <a:t>нутрішньо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переміщені</a:t>
            </a:r>
            <a:r>
              <a:rPr lang="ru-RU" sz="1600" b="1" dirty="0">
                <a:solidFill>
                  <a:srgbClr val="002060"/>
                </a:solidFill>
              </a:rPr>
              <a:t> особи </a:t>
            </a:r>
            <a:r>
              <a:rPr lang="ru-RU" sz="1600" b="1" dirty="0" err="1">
                <a:solidFill>
                  <a:srgbClr val="002060"/>
                </a:solidFill>
              </a:rPr>
              <a:t>мають</a:t>
            </a:r>
            <a:r>
              <a:rPr lang="ru-RU" sz="1600" b="1" dirty="0">
                <a:solidFill>
                  <a:srgbClr val="002060"/>
                </a:solidFill>
              </a:rPr>
              <a:t> право:</a:t>
            </a:r>
          </a:p>
          <a:p>
            <a:pPr marL="400050" lvl="0" indent="-285750">
              <a:lnSpc>
                <a:spcPts val="2100"/>
              </a:lnSpc>
              <a:spcAft>
                <a:spcPts val="60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2060"/>
                </a:solidFill>
              </a:rPr>
              <a:t>отримати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консультацію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сімейного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лікаря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первинну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медичну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допомогу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невідкладних</a:t>
            </a:r>
            <a:r>
              <a:rPr lang="ru-RU" dirty="0">
                <a:solidFill>
                  <a:srgbClr val="002060"/>
                </a:solidFill>
              </a:rPr>
              <a:t> станах;</a:t>
            </a:r>
          </a:p>
          <a:p>
            <a:pPr marL="400050" lvl="0" indent="-285750">
              <a:lnSpc>
                <a:spcPts val="2100"/>
              </a:lnSpc>
              <a:spcAft>
                <a:spcPts val="60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2060"/>
                </a:solidFill>
              </a:rPr>
              <a:t>оформити</a:t>
            </a:r>
            <a:r>
              <a:rPr lang="ru-RU" dirty="0">
                <a:solidFill>
                  <a:srgbClr val="002060"/>
                </a:solidFill>
              </a:rPr>
              <a:t> рецепт за </a:t>
            </a:r>
            <a:r>
              <a:rPr lang="ru-RU" dirty="0" err="1">
                <a:solidFill>
                  <a:srgbClr val="002060"/>
                </a:solidFill>
              </a:rPr>
              <a:t>Урядовою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програмою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Доступні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ліки</a:t>
            </a:r>
            <a:r>
              <a:rPr lang="ru-RU" dirty="0">
                <a:solidFill>
                  <a:srgbClr val="002060"/>
                </a:solidFill>
              </a:rPr>
              <a:t>»;</a:t>
            </a:r>
          </a:p>
          <a:p>
            <a:pPr marL="400050" lvl="0" indent="-285750">
              <a:lnSpc>
                <a:spcPts val="2100"/>
              </a:lnSpc>
              <a:spcAft>
                <a:spcPts val="600"/>
              </a:spcAft>
              <a:buClr>
                <a:srgbClr val="002060"/>
              </a:buClr>
              <a:buSzPts val="1800"/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2060"/>
                </a:solidFill>
              </a:rPr>
              <a:t>зробити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потрібне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профілактичне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щеплення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111" y="6059242"/>
            <a:ext cx="62788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uk-UA" sz="1600" b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Надання медичної допомоги ВПО проводиться будь-яким медичним закладом охорони здоров’я, незалежно від місця реєстрації. Для оформлення медичної декларації з  сімейним лікарем потрібно звернутися до найближчої від вас державної чи приватної поліклініки. Для пришвидшення розгляду проблемного питання, що стосується охорони здоров’я, можна звернутися на «</a:t>
            </a:r>
            <a:r>
              <a:rPr lang="uk-UA" sz="1600" b="1" i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гарячу лінію»</a:t>
            </a:r>
            <a:r>
              <a:rPr lang="uk-UA" sz="1600" b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Міністерства охорони здоров’я: </a:t>
            </a:r>
            <a:r>
              <a:rPr lang="uk-UA" sz="1600" b="1" i="1" kern="18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0 800 602 019.</a:t>
            </a:r>
            <a:endParaRPr lang="x-none" sz="1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8" y="8963001"/>
            <a:ext cx="26336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57" y="8576613"/>
            <a:ext cx="2749812" cy="11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1745</Words>
  <Application>Microsoft Office PowerPoint</Application>
  <PresentationFormat>Лист A4 (210x297 мм)</PresentationFormat>
  <Paragraphs>197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209(3). Михалковская</dc:creator>
  <cp:lastModifiedBy>UPSZN</cp:lastModifiedBy>
  <cp:revision>344</cp:revision>
  <cp:lastPrinted>2022-10-14T07:42:32Z</cp:lastPrinted>
  <dcterms:created xsi:type="dcterms:W3CDTF">2022-06-30T11:50:53Z</dcterms:created>
  <dcterms:modified xsi:type="dcterms:W3CDTF">2025-09-09T05:28:05Z</dcterms:modified>
</cp:coreProperties>
</file>